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5" r:id="rId13"/>
    <p:sldId id="316" r:id="rId14"/>
    <p:sldId id="317" r:id="rId15"/>
    <p:sldId id="318" r:id="rId16"/>
    <p:sldId id="321" r:id="rId17"/>
    <p:sldId id="323" r:id="rId18"/>
    <p:sldId id="324" r:id="rId19"/>
    <p:sldId id="322" r:id="rId20"/>
    <p:sldId id="325" r:id="rId21"/>
    <p:sldId id="326" r:id="rId22"/>
    <p:sldId id="320" r:id="rId23"/>
    <p:sldId id="319" r:id="rId24"/>
    <p:sldId id="327" r:id="rId25"/>
    <p:sldId id="290" r:id="rId2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2D4D28-1A47-4A64-872A-59DA802461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C08AD50-8CE4-436E-805A-A48FF46DB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4563EE2-13C7-497F-BE75-4DBD22EEA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23.08.2024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3AB3728-828E-4A80-AB17-CBFAD4E18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BFD1252-167A-476B-B269-4A9ADBCA7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9356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48B79B-63A3-4BDF-9341-42E919B3D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BA87EE-388D-4916-B6BC-0934B8BB1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99B2300-3926-4907-B0C5-96E8CC43C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23.08.2024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491EAA5-4139-4A4C-B0E4-85F91EE3F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948B49F-0861-4405-B9C0-D62328C8A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184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7560D8-7369-40CD-8E8F-E1095F9A9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96EA6E7-6E13-4476-B363-63AA7AB41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A5D0D4E-58FF-4F50-A554-2F100699E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23.08.2024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40B3298-FBDF-445C-9F30-057A26BF8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FD10661-7CDE-4E55-B17A-1CE383853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053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4B8AB2-ED3F-4712-B0A9-E8CA956D6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9201A3-1FDC-489E-80A1-DED3D3A81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D649759-3108-487C-ABC3-DBBD81FAA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C8B15CE-702B-4D03-9D32-4114C441F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23.08.2024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BA09FE4-1ABE-42D4-8434-FB8F41DA9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23D1D99-2B8B-4A09-884C-DE2EEDCAC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5289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8A74B9-A201-40D8-9539-A7A0B1359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F39F5DC-B805-4A7F-AF8A-6519B29F6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157A61A-E73F-4C90-B1F0-BF8CB65DC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67DE316-EA2B-4E6D-A59F-86112C4365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0DD5545-C2E8-4F41-BEAB-A8BAEB0DF1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7E8441D-D8A1-45D8-9BDB-4F8AC3FFA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23.08.2024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1CEA653-212B-4566-BDEF-824BB7B7A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B8F70F5-CCA8-4DFC-8B53-032E24667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6353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8EEF8B-7EBD-4858-8A46-163698A08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5219C66-3757-489D-801F-1345E31CC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23.08.2024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1607615-59AC-4DD8-9F3B-52E5034F1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2FB206B-ACCF-4232-9613-F0E858E29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3201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DD55AC-A11E-4AD2-B1DA-9FFEEF2DF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23.08.2024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0FB2865-1894-4A9E-8C55-C5DDD7AA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568B47A-20F3-4C23-ADB2-7EB500058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086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BF818B-70AE-4412-9A7C-FE1DB3B15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A33257-C92A-47B8-9177-35708BFDD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0064FD3-103B-41A7-BCB0-9E978CBAB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967481A-6003-4FDB-AC65-B8C561BDE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23.08.2024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E036CEB-9AE0-44ED-AB76-E1ABF12A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515A469-D7EA-41E7-B4E3-1301FE4F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3047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0C63EE-C430-47CA-B7C8-6D51BDCF6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84D2B9B-0BD3-4801-92BA-0CE35A6188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09E79B9-426D-4C48-8951-3E5250CD4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EA58844-178A-40C1-B3B8-493156FE0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23.08.2024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0ED974F-BB1B-4870-A219-D792B8303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716A74F-5DCC-437A-88AB-5F273B31E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9615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A58BFE-EDBB-4DB9-99B4-147F6B366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52AB31C-9443-4FC2-93F3-F0854DEC7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7FE29DC-0044-4B56-8914-CC3C88988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23.08.2024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9607FB5-D595-4B9A-A7D7-7090729EB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99D2173-09F3-46FD-9151-7EE54BF64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9907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FAAF3CE-75F5-4ECE-AD61-1203B017A2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BEC4481-656C-4F27-AA41-E0A2B7C9FE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1C70FB8-0FC5-4673-994E-A22CE98AC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C5B70-BF24-4453-8276-FD718402EDB1}" type="datetimeFigureOut">
              <a:rPr lang="pl-PL" smtClean="0"/>
              <a:t>23.08.2024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B3B2AA6-CC32-48E3-9D16-682F9D27D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6EFC41D-4CA8-4F5F-8903-ED5F7CF8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058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329DED4-0A44-4DE0-A817-3A9FD6BA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5A03286-46A7-4404-B381-4C73F6E6B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56392CD-24DB-456A-9117-FB0E114EE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C5B70-BF24-4453-8276-FD718402EDB1}" type="datetimeFigureOut">
              <a:rPr lang="pl-PL" smtClean="0"/>
              <a:t>23.08.2024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F11BA48-A0B9-4DAC-A72D-898DED83AA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031B59F-7F81-4759-BFC0-3ED17103C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B5F0B-C49B-49B6-B0AB-27B721F828A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670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eb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kawalek-nieba.pl/jas-ania-kozlowscy/" TargetMode="External"/><Relationship Id="rId5" Type="http://schemas.openxmlformats.org/officeDocument/2006/relationships/image" Target="../media/image26.png"/><Relationship Id="rId4" Type="http://schemas.openxmlformats.org/officeDocument/2006/relationships/hyperlink" Target="https://sercadlamaluszka.pl/nasi-podopieczni/julian-rybaltowski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eb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600F2CC6-C12A-A2C9-E743-9E04659F6E0D}"/>
              </a:ext>
            </a:extLst>
          </p:cNvPr>
          <p:cNvSpPr txBox="1"/>
          <p:nvPr/>
        </p:nvSpPr>
        <p:spPr>
          <a:xfrm>
            <a:off x="2726420" y="1127924"/>
            <a:ext cx="6920753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400" b="1" dirty="0"/>
              <a:t>Szkolne Koło Wolontariatu </a:t>
            </a:r>
          </a:p>
          <a:p>
            <a:pPr algn="ctr"/>
            <a:endParaRPr lang="pl-PL" dirty="0"/>
          </a:p>
          <a:p>
            <a:pPr algn="ctr"/>
            <a:r>
              <a:rPr lang="pl-PL" sz="2800" dirty="0"/>
              <a:t>Działania podejmowane w I semestrze</a:t>
            </a:r>
            <a:br>
              <a:rPr lang="pl-PL" sz="2800" dirty="0"/>
            </a:br>
            <a:r>
              <a:rPr lang="pl-PL" sz="2800" dirty="0"/>
              <a:t>w roku szkolnym 2023/2024 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950F5668-F443-89C7-B9F8-798A9C0BE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420" y="3429000"/>
            <a:ext cx="6739160" cy="201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84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B45E51F2-6D45-5A19-F418-F43E98137B79}"/>
              </a:ext>
            </a:extLst>
          </p:cNvPr>
          <p:cNvSpPr txBox="1"/>
          <p:nvPr/>
        </p:nvSpPr>
        <p:spPr>
          <a:xfrm>
            <a:off x="995082" y="941295"/>
            <a:ext cx="962809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dirty="0"/>
              <a:t>LICZBA ZAPISANYCH WOLONTARIUSZY: </a:t>
            </a:r>
            <a:r>
              <a:rPr lang="pl-PL" sz="3600" b="1" dirty="0"/>
              <a:t>96</a:t>
            </a:r>
          </a:p>
          <a:p>
            <a:endParaRPr lang="pl-PL" sz="3600" dirty="0"/>
          </a:p>
          <a:p>
            <a:r>
              <a:rPr lang="pl-PL" sz="3600" dirty="0"/>
              <a:t>OPIEKUNOWIE: </a:t>
            </a:r>
          </a:p>
          <a:p>
            <a:r>
              <a:rPr lang="pl-PL" sz="2800" i="1" dirty="0"/>
              <a:t>   - Anna Tichoniuk </a:t>
            </a:r>
          </a:p>
          <a:p>
            <a:r>
              <a:rPr lang="pl-PL" sz="2800" i="1" dirty="0"/>
              <a:t>   - Barbara Głowacka</a:t>
            </a:r>
          </a:p>
          <a:p>
            <a:r>
              <a:rPr lang="pl-PL" sz="2800" i="1" dirty="0"/>
              <a:t>   - Urszula Rogalewska </a:t>
            </a:r>
          </a:p>
          <a:p>
            <a:r>
              <a:rPr lang="pl-PL" dirty="0"/>
              <a:t> 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7598DDB-80B5-9170-ACBD-BAA72EE49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591" y="3290084"/>
            <a:ext cx="4099358" cy="218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102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C460F823-6AF8-B81B-6FAE-5D2C2406793B}"/>
              </a:ext>
            </a:extLst>
          </p:cNvPr>
          <p:cNvSpPr txBox="1"/>
          <p:nvPr/>
        </p:nvSpPr>
        <p:spPr>
          <a:xfrm>
            <a:off x="1764145" y="249381"/>
            <a:ext cx="8663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Kiermasze ciast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6415EB4-D3F4-0CB5-8A63-401383370296}"/>
              </a:ext>
            </a:extLst>
          </p:cNvPr>
          <p:cNvSpPr txBox="1"/>
          <p:nvPr/>
        </p:nvSpPr>
        <p:spPr>
          <a:xfrm>
            <a:off x="517236" y="772601"/>
            <a:ext cx="11157528" cy="3144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609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10.10.2023r. – uzyskano dochód w wysokości 880 zł -  </a:t>
            </a:r>
            <a: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780 zł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przekazano p. Annie Kruszewskiej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coroczną zbiórkę  na rzecz </a:t>
            </a:r>
            <a: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Fundacji Pomocy Dzieciom z Grodzieńszczyzny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100 zł przeznaczono na zakup materiałów do przygotowania stroików bożonarodzeniowych; </a:t>
            </a:r>
          </a:p>
          <a:p>
            <a:pPr marL="46609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endParaRPr lang="pl-PL" sz="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6609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14.11.2023r. – uzyskany dochód w wysokości </a:t>
            </a:r>
            <a: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460 zł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został wpłacony </a:t>
            </a:r>
            <a: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Fundacji „Pomóż Im” na rzecz Dzieci </a:t>
            </a:r>
            <a:b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Chorobami Nowotworowymi i Hospicjum dla Dzieci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180340" algn="just">
              <a:lnSpc>
                <a:spcPct val="130000"/>
              </a:lnSpc>
            </a:pPr>
            <a:endParaRPr lang="pl-PL" sz="5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6609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05.12.2023r. kiermasz ciast połączony z kiermaszem kartek i ozdób bożonarodzeniowych - uzyskano dochód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wysokości 1.270 zł – </a:t>
            </a:r>
            <a: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1200 zł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przekazano na szkolną zbiórkę na rzecz </a:t>
            </a:r>
            <a: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Wielkiej Orkiestry Świątecznej Pomocy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70 zł przeznaczono na zakup materiałów do przygotowania zawieszek walentynkowych i ozdób wielkanocnych;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7FBE78F-9A92-1F36-A09F-EEAB3C9E8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496" y="3988954"/>
            <a:ext cx="2422236" cy="2422236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8BE800A4-E705-CBB0-75C4-FE91E510C0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45"/>
          <a:stretch/>
        </p:blipFill>
        <p:spPr>
          <a:xfrm>
            <a:off x="6095999" y="3867408"/>
            <a:ext cx="3244271" cy="266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78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2A35056-A88D-FC64-4FC1-7319E02C25F0}"/>
              </a:ext>
            </a:extLst>
          </p:cNvPr>
          <p:cNvSpPr txBox="1"/>
          <p:nvPr/>
        </p:nvSpPr>
        <p:spPr>
          <a:xfrm>
            <a:off x="2503054" y="531634"/>
            <a:ext cx="7490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Akcja „Żołędzie”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BAFD0ED-AA80-3368-BEF6-9D064D1218A1}"/>
              </a:ext>
            </a:extLst>
          </p:cNvPr>
          <p:cNvSpPr txBox="1"/>
          <p:nvPr/>
        </p:nvSpPr>
        <p:spPr>
          <a:xfrm>
            <a:off x="1797423" y="1219199"/>
            <a:ext cx="8901953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październiku Wolontariusze zbierali żołędzie, które w ilości około </a:t>
            </a:r>
            <a:r>
              <a:rPr lang="pl-PL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107 kg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zostały przekazane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leśniczemu w celu dokarmiania zwierząt bytujących w lesie  w okresie zimowym.</a:t>
            </a: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B73686C-D653-68DE-36A3-3913D5F8A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177" y="2473073"/>
            <a:ext cx="3778634" cy="268614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56232E7D-E640-607F-30E9-E392F312C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612" y="2473073"/>
            <a:ext cx="4003540" cy="2859195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589F9ABC-D5C4-6735-97D3-949226DD6C7E}"/>
              </a:ext>
            </a:extLst>
          </p:cNvPr>
          <p:cNvSpPr txBox="1"/>
          <p:nvPr/>
        </p:nvSpPr>
        <p:spPr>
          <a:xfrm>
            <a:off x="6096000" y="5269469"/>
            <a:ext cx="6096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dirty="0"/>
              <a:t>https://naszogrodniczy.pl/sposob-na-dziki</a:t>
            </a:r>
          </a:p>
        </p:txBody>
      </p:sp>
    </p:spTree>
    <p:extLst>
      <p:ext uri="{BB962C8B-B14F-4D97-AF65-F5344CB8AC3E}">
        <p14:creationId xmlns:p14="http://schemas.microsoft.com/office/powerpoint/2010/main" val="2515573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D2B3D52F-C3DC-C5DF-0364-5B2FE3D7F656}"/>
              </a:ext>
            </a:extLst>
          </p:cNvPr>
          <p:cNvSpPr txBox="1"/>
          <p:nvPr/>
        </p:nvSpPr>
        <p:spPr>
          <a:xfrm>
            <a:off x="2608729" y="47424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/>
              <a:t>„Ogólnopolski Dzień Seniora”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753111F-9B53-C8BC-FB17-960E115623F8}"/>
              </a:ext>
            </a:extLst>
          </p:cNvPr>
          <p:cNvSpPr txBox="1"/>
          <p:nvPr/>
        </p:nvSpPr>
        <p:spPr>
          <a:xfrm>
            <a:off x="1864658" y="1144227"/>
            <a:ext cx="8462683" cy="1143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l-PL" dirty="0"/>
              <a:t>Z okazji Światowego Dnia Seniora Wolontariusze przekazali podopiecznym </a:t>
            </a:r>
            <a:br>
              <a:rPr lang="pl-PL" dirty="0"/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Domu Opieki Społecznej Zgromadzenia Zakonnego Sióstr Franciszkanek od Cierpiących własnoręcznie wykonane kartki z życzeniami oraz zebrane z tej okazji czekolady.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36E8E46-39F7-3159-C1BE-A56CCA90B2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1"/>
          <a:stretch/>
        </p:blipFill>
        <p:spPr>
          <a:xfrm rot="16200000">
            <a:off x="1780258" y="1576731"/>
            <a:ext cx="3016625" cy="525745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8EB56E7-E56F-44BF-6CC7-ADC9A53E3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97367" y="1853982"/>
            <a:ext cx="3018911" cy="481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979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6E1BDE65-ED36-FB96-C75E-9FA56791F153}"/>
              </a:ext>
            </a:extLst>
          </p:cNvPr>
          <p:cNvSpPr txBox="1"/>
          <p:nvPr/>
        </p:nvSpPr>
        <p:spPr>
          <a:xfrm>
            <a:off x="3048000" y="438382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/>
              <a:t>„Dzień Misia”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2F88F56-CCA2-4FD5-FB27-206D998C7351}"/>
              </a:ext>
            </a:extLst>
          </p:cNvPr>
          <p:cNvSpPr txBox="1"/>
          <p:nvPr/>
        </p:nvSpPr>
        <p:spPr>
          <a:xfrm>
            <a:off x="1864658" y="1072511"/>
            <a:ext cx="8462684" cy="1863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l-PL" dirty="0"/>
              <a:t>W listopadzie z okazji Światowego Dnia Misia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dwie Wolontariuszki z klasy 6d – Iga i Hania przygotowały i przeprowadziły zajęcia w szkolnych oddziałach zerowych,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podczas których dzieci  m.in. malowały przygotowane kolorowanki,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układały „misiowe” puzzle i tańczyły „misiowy taniec”.</a:t>
            </a:r>
          </a:p>
          <a:p>
            <a:pPr algn="just">
              <a:lnSpc>
                <a:spcPct val="130000"/>
              </a:lnSpc>
            </a:pP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773A684-CBFF-7675-DE5F-D7A52F07B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70" y="2825563"/>
            <a:ext cx="3643593" cy="2728117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5B8383E-D7BA-62A5-D984-A9DC7A68F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094" y="2825563"/>
            <a:ext cx="3643592" cy="2728117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CFF375AC-1C0C-C05A-8C78-BADE6E34B8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795" y="3773156"/>
            <a:ext cx="2332178" cy="165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78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594601B-EDAD-2924-6832-4D96E635B6AE}"/>
              </a:ext>
            </a:extLst>
          </p:cNvPr>
          <p:cNvSpPr txBox="1"/>
          <p:nvPr/>
        </p:nvSpPr>
        <p:spPr>
          <a:xfrm>
            <a:off x="1335742" y="700881"/>
            <a:ext cx="899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Szkolna zbiórka kosmetyków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1FEB43C-E44D-97A4-A1A2-EB73C7DC3233}"/>
              </a:ext>
            </a:extLst>
          </p:cNvPr>
          <p:cNvSpPr txBox="1"/>
          <p:nvPr/>
        </p:nvSpPr>
        <p:spPr>
          <a:xfrm>
            <a:off x="2099983" y="1520745"/>
            <a:ext cx="7463118" cy="783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listopadzie przeprowadzono szkolną zbiórkę kosmetyków na rzecz podopiecznych Placówek Opiekuńczo-Wychowawczych w Białymstoku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626F003-CD00-D13B-8A70-789D4E2C9C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6" b="33464"/>
          <a:stretch/>
        </p:blipFill>
        <p:spPr>
          <a:xfrm>
            <a:off x="1640542" y="3123908"/>
            <a:ext cx="3728197" cy="2898084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92112659-D7A8-E110-8DDA-4197150B27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71" b="3921"/>
          <a:stretch/>
        </p:blipFill>
        <p:spPr>
          <a:xfrm>
            <a:off x="6096000" y="3016206"/>
            <a:ext cx="3808879" cy="311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8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0E1F5AD3-4A20-D6F5-188F-0E64A749CC5A}"/>
              </a:ext>
            </a:extLst>
          </p:cNvPr>
          <p:cNvSpPr txBox="1"/>
          <p:nvPr/>
        </p:nvSpPr>
        <p:spPr>
          <a:xfrm>
            <a:off x="2850777" y="45802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Akcja „Boże Narodzenie”</a:t>
            </a: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506ED72-CD36-0FA7-30FF-CEDE88639CA5}"/>
              </a:ext>
            </a:extLst>
          </p:cNvPr>
          <p:cNvSpPr txBox="1"/>
          <p:nvPr/>
        </p:nvSpPr>
        <p:spPr>
          <a:xfrm>
            <a:off x="1698812" y="1171865"/>
            <a:ext cx="9157446" cy="783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listopadzie,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wspólnym spotkaniu, W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olontariusze przygotowali bożonarodzeniowe zawieszki na choinki oraz stroiki, które następnie zostały sprzedane na grudniowym kiermaszu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1475FC8-A318-375A-251A-9BDC18F49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44" y="2605278"/>
            <a:ext cx="3118258" cy="351616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F3B5062D-2E3A-F9E3-D45E-9FD19E923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17006" y="3121063"/>
            <a:ext cx="3429000" cy="257175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CC3973F5-DF78-7788-FF15-81BFCC7C29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05"/>
          <a:stretch/>
        </p:blipFill>
        <p:spPr>
          <a:xfrm>
            <a:off x="4099416" y="2859741"/>
            <a:ext cx="4052045" cy="286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271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6781DFEE-C3AA-4CD7-2E58-CA65B2B50272}"/>
              </a:ext>
            </a:extLst>
          </p:cNvPr>
          <p:cNvSpPr txBox="1"/>
          <p:nvPr/>
        </p:nvSpPr>
        <p:spPr>
          <a:xfrm>
            <a:off x="2725270" y="501135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/>
              <a:t>Szkolna zbiórka słodyczy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41C24A8-B3B6-8CD4-3707-5956D826293A}"/>
              </a:ext>
            </a:extLst>
          </p:cNvPr>
          <p:cNvSpPr txBox="1"/>
          <p:nvPr/>
        </p:nvSpPr>
        <p:spPr>
          <a:xfrm>
            <a:off x="1757081" y="1287663"/>
            <a:ext cx="8364071" cy="783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grudniu przeprowadzono szkolną zbiórkę słodyczy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rzecz podopiecznych Placówek Opiekuńczo-Wychowawczych w Białymstoku.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7567446-ECCF-04B0-26D1-CA6DF8F80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141" y="2619052"/>
            <a:ext cx="6695737" cy="3040933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1D1BEAF1-9C5F-4D2A-FD93-1983C4E6F094}"/>
              </a:ext>
            </a:extLst>
          </p:cNvPr>
          <p:cNvSpPr txBox="1"/>
          <p:nvPr/>
        </p:nvSpPr>
        <p:spPr>
          <a:xfrm>
            <a:off x="4437530" y="5659985"/>
            <a:ext cx="6096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dirty="0"/>
              <a:t>https://centrumbia.pl/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E1AA634-8277-C81E-D488-F183D9CD2E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891" y="3429000"/>
            <a:ext cx="1614833" cy="161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99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2990B0D3-959A-5267-B7AE-271CF4DE527E}"/>
              </a:ext>
            </a:extLst>
          </p:cNvPr>
          <p:cNvSpPr txBox="1"/>
          <p:nvPr/>
        </p:nvSpPr>
        <p:spPr>
          <a:xfrm>
            <a:off x="2232212" y="609600"/>
            <a:ext cx="7100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Odrabianki w świetlicy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2335DB3-5333-B19A-FDD1-D42739595168}"/>
              </a:ext>
            </a:extLst>
          </p:cNvPr>
          <p:cNvSpPr txBox="1"/>
          <p:nvPr/>
        </p:nvSpPr>
        <p:spPr>
          <a:xfrm>
            <a:off x="2545976" y="1368346"/>
            <a:ext cx="7100047" cy="1143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października do stycznia odbyło się 7 spotkań,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podczas których podopieczni z świetlicy szkolnej odrabiali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zadane prace domowe przy wsparciu Wolontariuszy z klasy 8b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B2FC8D6-5DEB-C37E-5D4A-0D05F8642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528" y="2747390"/>
            <a:ext cx="3316941" cy="265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953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FF72A2A0-1025-FE18-1909-7B5DC8C35702}"/>
              </a:ext>
            </a:extLst>
          </p:cNvPr>
          <p:cNvSpPr txBox="1"/>
          <p:nvPr/>
        </p:nvSpPr>
        <p:spPr>
          <a:xfrm>
            <a:off x="537882" y="403412"/>
            <a:ext cx="104618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Akcje szkole, które wspierali Wolontariusze </a:t>
            </a:r>
            <a:br>
              <a:rPr lang="pl-PL" sz="2800" b="1" dirty="0"/>
            </a:br>
            <a:r>
              <a:rPr lang="pl-PL" sz="2800" b="1" dirty="0"/>
              <a:t>zorganizowane nie przez Szkolne Koło Wolontariatu: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A99D49D-A1CB-A4B1-C59D-CBAEABAD02DE}"/>
              </a:ext>
            </a:extLst>
          </p:cNvPr>
          <p:cNvSpPr txBox="1"/>
          <p:nvPr/>
        </p:nvSpPr>
        <p:spPr>
          <a:xfrm>
            <a:off x="1089212" y="1357519"/>
            <a:ext cx="10246658" cy="3011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3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„Dokarmiamy bezdomne koty”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w listopadzie Wolontariusze wsparli szkolną akcję przeprowadzaną przez </a:t>
            </a:r>
            <a:b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Krystynę Bartoszewicz i p. Justynę </a:t>
            </a:r>
            <a:r>
              <a:rPr lang="pl-PL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Tekień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przynosząc kocią karmę</a:t>
            </a: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3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„Góra grosza” 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 grudniu Wolontariusze wsparli szkolną akcję „</a:t>
            </a:r>
            <a:r>
              <a:rPr lang="pl-PL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Góra grosza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w ilości </a:t>
            </a:r>
            <a:r>
              <a:rPr lang="pl-PL" sz="16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280 - 1 groszowych monet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zebranych wśród członków Koła</a:t>
            </a: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3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„Szopka bożonarodzeniowa”</a:t>
            </a:r>
            <a:r>
              <a:rPr lang="pl-PL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w grudniu Wolontariusze z klasy 8b pod opieką p. Urszuli Zawadzkiej-Citko wykonali bożonarodzeniowe szopki, które zostały sprzedane na kiermaszu zorganizowanym przez p. Ulę</a:t>
            </a: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3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pl-PL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Wielka Orkiestra Świątecznej Pomocy </a:t>
            </a:r>
            <a:r>
              <a:rPr lang="pl-PL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 styczniu Wolontariusze wsparli szkolną akcję Samorządu Uczniowskiego poprzez udział w klasowych kiermaszach słodkości.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486F62A-2B99-5018-E29D-984C63DA3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753" y="4303058"/>
            <a:ext cx="2294965" cy="1721224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C0395468-1F86-5C7F-4C5E-1BBC4EA32FC2}"/>
              </a:ext>
            </a:extLst>
          </p:cNvPr>
          <p:cNvSpPr txBox="1"/>
          <p:nvPr/>
        </p:nvSpPr>
        <p:spPr>
          <a:xfrm>
            <a:off x="7978589" y="6016560"/>
            <a:ext cx="319143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800" dirty="0"/>
              <a:t>http://www.trzydziestkazvatem.pl/2015/02/czy-grecy-lubia-koty.html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243174C-0C06-48E2-6568-241F4FEB4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541" y="4383279"/>
            <a:ext cx="2169457" cy="162709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521860B6-DBED-8690-B9DB-98319564BF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82" y="4532147"/>
            <a:ext cx="3352727" cy="1936668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59AD8A8A-43EA-9964-9818-F54CDEDA7C3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8" r="18423"/>
          <a:stretch/>
        </p:blipFill>
        <p:spPr>
          <a:xfrm>
            <a:off x="4787151" y="4711718"/>
            <a:ext cx="1685366" cy="152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76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382402C6-6D06-F7DE-D9E8-05817A9F7151}"/>
              </a:ext>
            </a:extLst>
          </p:cNvPr>
          <p:cNvSpPr txBox="1"/>
          <p:nvPr/>
        </p:nvSpPr>
        <p:spPr>
          <a:xfrm>
            <a:off x="2726420" y="1635623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dirty="0"/>
              <a:t>Działania podejmowane w II semestrze </a:t>
            </a:r>
            <a:br>
              <a:rPr lang="pl-PL" sz="2800" dirty="0"/>
            </a:br>
            <a:r>
              <a:rPr lang="pl-PL" sz="2800" dirty="0"/>
              <a:t>w roku szkolnym 2023/2024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BADAEFD-D727-D539-9AE5-FA4290799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420" y="2953871"/>
            <a:ext cx="6739160" cy="201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696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42854CB5-AF32-CDA7-36DC-24293B2B89D6}"/>
              </a:ext>
            </a:extLst>
          </p:cNvPr>
          <p:cNvSpPr txBox="1"/>
          <p:nvPr/>
        </p:nvSpPr>
        <p:spPr>
          <a:xfrm>
            <a:off x="510988" y="1007314"/>
            <a:ext cx="10865224" cy="3144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609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13.02.2024 r. – Walentynkowy Kiermasz ciast, kartek i zawieszek w kształcie serca – uzyskany dochód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wysokości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1000,00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został przekazany na konto Fundacji „Serca dla Maluszka” na rzecz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Juliana Rybałtowskiego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80340" algn="just">
              <a:lnSpc>
                <a:spcPct val="130000"/>
              </a:lnSpc>
            </a:pPr>
            <a:endParaRPr lang="pl-PL" sz="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6609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19.03.2024 r. – Wielkanocny Kiermasz ciast, kartek i ozdób wielkanocnych – uzyskany dochód w wysokości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1070,00 zł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został przekazany ojcu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Jasia Kozłowskiego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wsparcie leczenia i rehabilitację syna.  </a:t>
            </a:r>
          </a:p>
          <a:p>
            <a:pPr marL="180340" algn="just">
              <a:lnSpc>
                <a:spcPct val="130000"/>
              </a:lnSpc>
            </a:pPr>
            <a:endParaRPr lang="pl-PL" sz="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66090" indent="-28575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21.05.2024 r. – Kiermasz ciast, świec i kartek z okazji Dnia Matki – uzyskany dochód w wysokości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500,00 zł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został przekazany na konto Fundacji Pomocy Dzieciom i Osobom Chorym „Kawałek Nieba” na rzecz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Jasia i Ani Kozłowskich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D851901-D686-14C2-526E-4E9DC9D5CF47}"/>
              </a:ext>
            </a:extLst>
          </p:cNvPr>
          <p:cNvSpPr txBox="1"/>
          <p:nvPr/>
        </p:nvSpPr>
        <p:spPr>
          <a:xfrm>
            <a:off x="2214282" y="484094"/>
            <a:ext cx="6463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Kiermasze ciast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315B870-C431-415D-3047-4C730CC48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129" y="4982182"/>
            <a:ext cx="2541493" cy="139172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B923E2D-A963-2894-C93D-8FA48B48BE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6" t="8855" b="4791"/>
          <a:stretch/>
        </p:blipFill>
        <p:spPr>
          <a:xfrm>
            <a:off x="2348753" y="4374776"/>
            <a:ext cx="1861804" cy="2178424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105AEC8-80E8-0EDD-649B-9BD6B8167B03}"/>
              </a:ext>
            </a:extLst>
          </p:cNvPr>
          <p:cNvSpPr txBox="1"/>
          <p:nvPr/>
        </p:nvSpPr>
        <p:spPr>
          <a:xfrm>
            <a:off x="1414996" y="6553200"/>
            <a:ext cx="372931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dirty="0">
                <a:hlinkClick r:id="rId4"/>
              </a:rPr>
              <a:t>https://sercadlamaluszka.pl/nasi-podopieczni/julian-rybaltowski</a:t>
            </a:r>
            <a:r>
              <a:rPr lang="pl-PL" sz="1000" dirty="0"/>
              <a:t> 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F5D3A56-DC2D-DEDD-8AE8-C4BD64EA79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14" t="4623" r="2302" b="4705"/>
          <a:stretch/>
        </p:blipFill>
        <p:spPr>
          <a:xfrm>
            <a:off x="8265457" y="3931538"/>
            <a:ext cx="2241177" cy="2563649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C780C7F-EAD7-9B21-02F6-57FFD8E73D0A}"/>
              </a:ext>
            </a:extLst>
          </p:cNvPr>
          <p:cNvSpPr txBox="1"/>
          <p:nvPr/>
        </p:nvSpPr>
        <p:spPr>
          <a:xfrm>
            <a:off x="8048063" y="6495187"/>
            <a:ext cx="282612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dirty="0">
                <a:hlinkClick r:id="rId6"/>
              </a:rPr>
              <a:t>https://www.kawalek-nieba.pl/jas-ania-kozlowscy/</a:t>
            </a:r>
            <a:r>
              <a:rPr lang="pl-PL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7934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30326CB-DCD1-8265-4095-ADE9FCF4B266}"/>
              </a:ext>
            </a:extLst>
          </p:cNvPr>
          <p:cNvSpPr txBox="1"/>
          <p:nvPr/>
        </p:nvSpPr>
        <p:spPr>
          <a:xfrm>
            <a:off x="1837765" y="394447"/>
            <a:ext cx="8041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Walentynki 2024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8F8E5E7-37CD-231F-E35B-C3E0FB9769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3"/>
          <a:stretch/>
        </p:blipFill>
        <p:spPr>
          <a:xfrm rot="5400000">
            <a:off x="8659905" y="717177"/>
            <a:ext cx="3388658" cy="274319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BA73D89-4FDA-3AFD-1D17-9691985BD5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26"/>
          <a:stretch/>
        </p:blipFill>
        <p:spPr>
          <a:xfrm>
            <a:off x="6096000" y="2189693"/>
            <a:ext cx="3503803" cy="1757083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8D1BC12-814E-71E3-9358-160413FE471C}"/>
              </a:ext>
            </a:extLst>
          </p:cNvPr>
          <p:cNvSpPr txBox="1"/>
          <p:nvPr/>
        </p:nvSpPr>
        <p:spPr>
          <a:xfrm>
            <a:off x="466166" y="1013012"/>
            <a:ext cx="8373034" cy="144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pl-PL" dirty="0"/>
              <a:t>W lutym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wspólnym spotkaniu w szkole oraz samodzielnie w domu, W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olontariusze przygotowali kartki walentynkowe, które następnie zostały przekazane podopiecznym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oddziału 0a i 0b oraz były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sprzedawane na Kiermaszu Walentynkowym. </a:t>
            </a:r>
          </a:p>
          <a:p>
            <a:r>
              <a:rPr lang="pl-PL" dirty="0"/>
              <a:t> 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F5C7185-89C0-0C33-7B9C-F19117D62F2D}"/>
              </a:ext>
            </a:extLst>
          </p:cNvPr>
          <p:cNvSpPr txBox="1"/>
          <p:nvPr/>
        </p:nvSpPr>
        <p:spPr>
          <a:xfrm>
            <a:off x="313766" y="2676142"/>
            <a:ext cx="5629834" cy="2583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dirty="0"/>
              <a:t>Ponadto 14 lutego Wolontariusze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zorganizowali zabawę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pl-PL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Znajdź swoją szkolną Walentynkę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Uczestnicy zabawy pobierali serduszka z przypisanymi numerami – dziewczęta różowe, a chłopcy niebieskie – rozdano 120 serduszek. Zadaniem uczennic i uczniów było odnalezienie uczestnika zabawy z tym samym numerem. W finale zabawy 13 par zostało nagrodzonych walentynkowymi lizakami. 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28FE94BA-C656-47C8-CE8D-DFF62F0EF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812" y="4214602"/>
            <a:ext cx="2232098" cy="216153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DF85FA80-551D-491D-5A97-8C6F520D24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425" y="4214602"/>
            <a:ext cx="2449107" cy="2248951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B38D8343-0632-FF3D-4BB9-37691418BEF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6" t="9542" r="8227" b="16510"/>
          <a:stretch/>
        </p:blipFill>
        <p:spPr>
          <a:xfrm>
            <a:off x="5074022" y="4968877"/>
            <a:ext cx="1568825" cy="110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60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A338C5F-6970-2D63-0046-DB58E28A364C}"/>
              </a:ext>
            </a:extLst>
          </p:cNvPr>
          <p:cNvSpPr txBox="1"/>
          <p:nvPr/>
        </p:nvSpPr>
        <p:spPr>
          <a:xfrm>
            <a:off x="959224" y="412376"/>
            <a:ext cx="9538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Walentynki w oddziałach zerowych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31CE4F9-7350-D3A9-80CD-1DD13DE23DA4}"/>
              </a:ext>
            </a:extLst>
          </p:cNvPr>
          <p:cNvSpPr txBox="1"/>
          <p:nvPr/>
        </p:nvSpPr>
        <p:spPr>
          <a:xfrm>
            <a:off x="1138517" y="1089459"/>
            <a:ext cx="9359153" cy="1863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lutego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Wolontariuszki z klasy 6d – Iga, Hania, Zuzia i Wiktoria odwiedziły szkolne </a:t>
            </a:r>
            <a:b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oddziały zerowe. Podczas przygotowanych przez siebie zajęć przybliżyły małym uczniom ideę Święta Zakochanych. Przygotowały m.in. „walentynkowe” kolorowanki, zagadki, puzzle. </a:t>
            </a:r>
            <a:b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koniec każdy uczestnik zajęć otrzymał kartkę walentynkową przygotowaną przez członków Szkolnego Koła Wolontariatu. </a:t>
            </a:r>
            <a:endParaRPr lang="pl-PL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73D0AD7-DFBE-17F6-6096-6831FD932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83" y="3597455"/>
            <a:ext cx="2751698" cy="245946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F20D65A-3304-CB74-BFD5-A1DF5C07FB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739" y="2953174"/>
            <a:ext cx="4138331" cy="310374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E12A0EF-2C72-28D4-9FA5-2F4878B66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60308" y="3642242"/>
            <a:ext cx="2759635" cy="206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35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FBE7825E-0F1A-3D8B-37F7-0A923ECDD15D}"/>
              </a:ext>
            </a:extLst>
          </p:cNvPr>
          <p:cNvSpPr txBox="1"/>
          <p:nvPr/>
        </p:nvSpPr>
        <p:spPr>
          <a:xfrm>
            <a:off x="1775011" y="537882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Wielkanoc 2024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84455BA-B32F-FA4F-463F-BDCF2D7037FC}"/>
              </a:ext>
            </a:extLst>
          </p:cNvPr>
          <p:cNvSpPr txBox="1"/>
          <p:nvPr/>
        </p:nvSpPr>
        <p:spPr>
          <a:xfrm>
            <a:off x="1039905" y="1296627"/>
            <a:ext cx="9287435" cy="2583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dirty="0"/>
              <a:t>Pod koniec lutego Wolontariusze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wspólnym spotkaniu w szkole przygotowywali „wielkanocne owce” wykorzystując w tym celu styropianowe jajka i popcorn. Ponadto w marcu, samodzielnie </a:t>
            </a:r>
            <a:b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domu, przygotowali kartki i ozdoby świąteczne, które były sprzedawane na Kiermaszu Wielkanocnym. </a:t>
            </a:r>
          </a:p>
          <a:p>
            <a:pPr>
              <a:lnSpc>
                <a:spcPct val="130000"/>
              </a:lnSpc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30000"/>
              </a:lnSpc>
            </a:pP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061A6442-18CD-7653-78A5-76C9438C6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165" y="2655818"/>
            <a:ext cx="4401670" cy="3301253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767E88D7-164B-579C-EED7-7256AF20A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51" y="3446607"/>
            <a:ext cx="2450160" cy="2510464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9CE33204-34E1-4C10-69CF-909846FA65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" r="7055"/>
          <a:stretch/>
        </p:blipFill>
        <p:spPr>
          <a:xfrm>
            <a:off x="8659906" y="3765199"/>
            <a:ext cx="2644588" cy="219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56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A87BA493-64AA-114E-F425-DD6974D1EFF2}"/>
              </a:ext>
            </a:extLst>
          </p:cNvPr>
          <p:cNvSpPr txBox="1"/>
          <p:nvPr/>
        </p:nvSpPr>
        <p:spPr>
          <a:xfrm>
            <a:off x="896472" y="542255"/>
            <a:ext cx="92695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Szkolna zbiórka artkułów na rzecz </a:t>
            </a:r>
            <a:br>
              <a:rPr lang="pl-PL" sz="2800" b="1" dirty="0"/>
            </a:br>
            <a:r>
              <a:rPr lang="pl-PL" sz="2800" b="1" dirty="0"/>
              <a:t>domowego Hospicjum dla Dzieci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0050A67-B10F-DF77-F753-E6183F236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356" y="1019308"/>
            <a:ext cx="2809243" cy="388807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4A90D6BA-6C7C-6947-DBCF-A0EA3C9B6732}"/>
              </a:ext>
            </a:extLst>
          </p:cNvPr>
          <p:cNvSpPr txBox="1"/>
          <p:nvPr/>
        </p:nvSpPr>
        <p:spPr>
          <a:xfrm>
            <a:off x="753036" y="1919430"/>
            <a:ext cx="7285016" cy="4124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 marcu odbyła się szkolna zbiórka artykułów higienicznych dla podopiecznych domowego Hospicjum dla Dzieci </a:t>
            </a:r>
            <a:r>
              <a:rPr lang="pl-PL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dzięki, której</a:t>
            </a:r>
            <a:r>
              <a:rPr lang="pl-PL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udało się zebrać: </a:t>
            </a:r>
            <a:endParaRPr lang="pl-PL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pl-PL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- 93 opakowania nawilżanych chusteczek,</a:t>
            </a:r>
            <a:endParaRPr lang="pl-PL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pl-PL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- 19 opakowań pieluch, </a:t>
            </a:r>
            <a:endParaRPr lang="pl-PL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pl-PL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- 17 opakowań podkładów higienicznych,</a:t>
            </a:r>
            <a:endParaRPr lang="pl-PL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pl-PL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- 15 opakowań ręczników papierowych,</a:t>
            </a:r>
            <a:endParaRPr lang="pl-PL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pl-PL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- 15 opakowań hipoalergicznych płynów </a:t>
            </a:r>
          </a:p>
          <a:p>
            <a:pPr algn="just">
              <a:lnSpc>
                <a:spcPct val="130000"/>
              </a:lnSpc>
            </a:pPr>
            <a:r>
              <a:rPr lang="pl-PL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pl-PL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do kąpieli/szamponów do włosów. </a:t>
            </a:r>
            <a:endParaRPr lang="pl-PL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endParaRPr lang="pl-PL" sz="500" kern="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pl-PL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Powyższe artykuły zostały odebrane przez pracownika </a:t>
            </a:r>
          </a:p>
          <a:p>
            <a:pPr algn="just">
              <a:lnSpc>
                <a:spcPct val="130000"/>
              </a:lnSpc>
            </a:pPr>
            <a:r>
              <a:rPr lang="pl-PL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Fundacji „Pomóż Im” skąd trafią do potrzebujących rodzin.  </a:t>
            </a:r>
            <a:endParaRPr lang="pl-PL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32F9089-BE88-F762-3637-1C0949A3CD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60" t="9652" r="3199" b="9652"/>
          <a:stretch/>
        </p:blipFill>
        <p:spPr>
          <a:xfrm>
            <a:off x="1386243" y="305069"/>
            <a:ext cx="1147482" cy="1185687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B9E9AD9C-A795-4A67-30CE-ACA9BD900A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059" y="3147514"/>
            <a:ext cx="3144516" cy="196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24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D6F3F62E-B277-05E7-CB0D-6D6543CC847B}"/>
              </a:ext>
            </a:extLst>
          </p:cNvPr>
          <p:cNvSpPr txBox="1"/>
          <p:nvPr/>
        </p:nvSpPr>
        <p:spPr>
          <a:xfrm>
            <a:off x="1353671" y="708212"/>
            <a:ext cx="92246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Szkolna zbiórka przyborów szkolnych na rzecz </a:t>
            </a:r>
            <a:br>
              <a:rPr lang="pl-PL" sz="2800" b="1" dirty="0"/>
            </a:br>
            <a:r>
              <a:rPr lang="pl-PL" sz="2800" b="1" dirty="0"/>
              <a:t>podopiecznych Placówek Opiekuńczo-Wychowawczych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3D0B1D6-7733-342D-10EE-B121F6B600CD}"/>
              </a:ext>
            </a:extLst>
          </p:cNvPr>
          <p:cNvSpPr txBox="1"/>
          <p:nvPr/>
        </p:nvSpPr>
        <p:spPr>
          <a:xfrm>
            <a:off x="1770531" y="1835735"/>
            <a:ext cx="8260976" cy="1991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1000"/>
              </a:spcAft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kwietniu odbyła zbiórka przyborów szkolnych dla podopiecznych Domu Dziecka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Pogotowia Opiekuńczego. Zebrane artkuły – zeszyty, kredki, długopisy, mazaki, farby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piórniki trafiły do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Centrum Obsługi Placówek Opiekuńczo-Wychowawczych </a:t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Białymstoku a stamtąd zostały rozdysponowane do potrzebujących.</a:t>
            </a:r>
          </a:p>
          <a:p>
            <a:pPr lvl="0" algn="ctr">
              <a:lnSpc>
                <a:spcPct val="130000"/>
              </a:lnSpc>
              <a:spcAft>
                <a:spcPts val="10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7DF2113-0B3F-325A-B936-961D4386CE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99" t="4065" r="4488" b="7088"/>
          <a:stretch/>
        </p:blipFill>
        <p:spPr>
          <a:xfrm>
            <a:off x="1237130" y="3695909"/>
            <a:ext cx="2172897" cy="2813943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B98C1507-9007-6977-00D4-0FA1BEC3BB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7" t="3398" r="29360" b="3660"/>
          <a:stretch/>
        </p:blipFill>
        <p:spPr>
          <a:xfrm>
            <a:off x="10098742" y="1835735"/>
            <a:ext cx="1748118" cy="3170693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0C4CCAB0-2F89-115B-F5DB-7979CB52B1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0" t="30040" r="6580" b="3602"/>
          <a:stretch/>
        </p:blipFill>
        <p:spPr>
          <a:xfrm>
            <a:off x="7112214" y="3751433"/>
            <a:ext cx="2796988" cy="2673088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C02C48A-2903-3612-7897-A7570A9308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07" t="4970" r="3413" b="24677"/>
          <a:stretch/>
        </p:blipFill>
        <p:spPr>
          <a:xfrm>
            <a:off x="3971365" y="3695909"/>
            <a:ext cx="2707341" cy="272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23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952095AA-366D-5A59-AD8C-FAB3BCC97AAF}"/>
              </a:ext>
            </a:extLst>
          </p:cNvPr>
          <p:cNvSpPr txBox="1"/>
          <p:nvPr/>
        </p:nvSpPr>
        <p:spPr>
          <a:xfrm>
            <a:off x="2438400" y="42952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/>
              <a:t>Gorączka Złota PCK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DA1C3B3-9A1B-5DC2-1976-823405C6D437}"/>
              </a:ext>
            </a:extLst>
          </p:cNvPr>
          <p:cNvSpPr txBox="1"/>
          <p:nvPr/>
        </p:nvSpPr>
        <p:spPr>
          <a:xfrm>
            <a:off x="430306" y="1114002"/>
            <a:ext cx="8104094" cy="5130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kwietniu i maju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odbyła się szkolna akcja „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Gorączka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Złota PCK”, której celem było zebranie jak największej ilości „złotych monet”. </a:t>
            </a:r>
          </a:p>
          <a:p>
            <a:pPr lvl="0" algn="just">
              <a:lnSpc>
                <a:spcPct val="130000"/>
              </a:lnSpc>
            </a:pP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Celem akcji zorganizowanej przez PCK było wsparcie dzieci i młodzieży, </a:t>
            </a:r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tym między innymi: </a:t>
            </a:r>
          </a:p>
          <a:p>
            <a:pPr marL="285750" lvl="0" indent="-285750" algn="just">
              <a:lnSpc>
                <a:spcPct val="130000"/>
              </a:lnSpc>
              <a:buFontTx/>
              <a:buChar char="-"/>
            </a:pPr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pozyskanie funduszy na wsparcie edukacyjne dzieci; </a:t>
            </a:r>
          </a:p>
          <a:p>
            <a:pPr marL="285750" lvl="0" indent="-285750" algn="just">
              <a:lnSpc>
                <a:spcPct val="130000"/>
              </a:lnSpc>
              <a:buFontTx/>
              <a:buChar char="-"/>
            </a:pPr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pozyskanie funduszy na wypoczynek letni dla dzieci; </a:t>
            </a:r>
            <a:endParaRPr lang="pl-PL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30000"/>
              </a:lnSpc>
              <a:buFontTx/>
              <a:buChar char="-"/>
            </a:pPr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pozyskanie funduszy na dofinansowanie ciepłych </a:t>
            </a:r>
          </a:p>
          <a:p>
            <a:pPr>
              <a:lnSpc>
                <a:spcPct val="130000"/>
              </a:lnSpc>
            </a:pP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posiłków dla dzieci.</a:t>
            </a:r>
          </a:p>
          <a:p>
            <a:endParaRPr lang="pl-PL" sz="1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Społeczność naszej szkoły zebrała 24,18 kg „złotych monet”! </a:t>
            </a:r>
            <a:endParaRPr lang="pl-P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B35A7DF-AAED-0901-2FE1-9E275DEACB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3" t="4313" r="1825" b="2353"/>
          <a:stretch/>
        </p:blipFill>
        <p:spPr>
          <a:xfrm>
            <a:off x="8676566" y="304799"/>
            <a:ext cx="3371999" cy="4684059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9EABEC4B-3693-CA70-D89E-A4E961392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36348" y="4021578"/>
            <a:ext cx="1891377" cy="329131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910A792C-A71C-0FCE-B015-676675D768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8" t="9804"/>
          <a:stretch/>
        </p:blipFill>
        <p:spPr>
          <a:xfrm>
            <a:off x="6339318" y="2756518"/>
            <a:ext cx="2711050" cy="342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99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5D01FB79-6E2D-1204-C5FE-20461FAB3A47}"/>
              </a:ext>
            </a:extLst>
          </p:cNvPr>
          <p:cNvSpPr txBox="1"/>
          <p:nvPr/>
        </p:nvSpPr>
        <p:spPr>
          <a:xfrm>
            <a:off x="2779059" y="50113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/>
              <a:t>Loteria Fantowa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FBCC07C-AE58-A6DE-2E7E-6283F7F4989C}"/>
              </a:ext>
            </a:extLst>
          </p:cNvPr>
          <p:cNvSpPr txBox="1"/>
          <p:nvPr/>
        </p:nvSpPr>
        <p:spPr>
          <a:xfrm>
            <a:off x="1308847" y="1035696"/>
            <a:ext cx="9359153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dirty="0"/>
              <a:t>W maju odbyła się Loteria Fantowa, której uczestnikami byli uczniowie szkoły. </a:t>
            </a:r>
            <a:r>
              <a:rPr lang="pl-PL" dirty="0">
                <a:ea typeface="Calibri" panose="020F0502020204030204" pitchFamily="34" charset="0"/>
                <a:cs typeface="Times New Roman" panose="02020603050405020304" pitchFamily="18" charset="0"/>
              </a:rPr>
              <a:t>Loteryjne fanty stanowiły rzeczy, które nie zostały wylosowane w poprzednich loteriach, a zostały zgromadzone </a:t>
            </a:r>
            <a:br>
              <a:rPr lang="pl-PL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dirty="0">
                <a:ea typeface="Calibri" panose="020F0502020204030204" pitchFamily="34" charset="0"/>
                <a:cs typeface="Times New Roman" panose="02020603050405020304" pitchFamily="18" charset="0"/>
              </a:rPr>
              <a:t>od darczyńców oraz przyniesione przez uczniów naszej szkoły. </a:t>
            </a:r>
            <a:endParaRPr lang="pl-PL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pl-PL" dirty="0">
                <a:ea typeface="Calibri" panose="020F0502020204030204" pitchFamily="34" charset="0"/>
                <a:cs typeface="Times New Roman" panose="02020603050405020304" pitchFamily="18" charset="0"/>
              </a:rPr>
              <a:t>Uzyskany dochód w wysokości </a:t>
            </a:r>
            <a:r>
              <a:rPr lang="pl-PL" b="1" dirty="0">
                <a:ea typeface="Calibri" panose="020F0502020204030204" pitchFamily="34" charset="0"/>
                <a:cs typeface="Times New Roman" panose="02020603050405020304" pitchFamily="18" charset="0"/>
              </a:rPr>
              <a:t>1000,00</a:t>
            </a:r>
            <a:r>
              <a:rPr lang="pl-PL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b="1" dirty="0">
                <a:ea typeface="Calibri" panose="020F0502020204030204" pitchFamily="34" charset="0"/>
                <a:cs typeface="Times New Roman" panose="02020603050405020304" pitchFamily="18" charset="0"/>
              </a:rPr>
              <a:t>zł </a:t>
            </a:r>
            <a:r>
              <a:rPr lang="pl-PL" dirty="0">
                <a:ea typeface="Calibri" panose="020F0502020204030204" pitchFamily="34" charset="0"/>
                <a:cs typeface="Times New Roman" panose="02020603050405020304" pitchFamily="18" charset="0"/>
              </a:rPr>
              <a:t>został przekazany na konto Fundacji „Serca dla Maluszka” na rzecz </a:t>
            </a:r>
            <a:r>
              <a:rPr lang="pl-PL" b="1" dirty="0">
                <a:ea typeface="Calibri" panose="020F0502020204030204" pitchFamily="34" charset="0"/>
                <a:cs typeface="Times New Roman" panose="02020603050405020304" pitchFamily="18" charset="0"/>
              </a:rPr>
              <a:t>Juliana Rybałtowskiego</a:t>
            </a:r>
            <a:r>
              <a:rPr lang="pl-PL" dirty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13608490-919D-43CC-9D9B-D51A9E49C6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917" y="2930740"/>
            <a:ext cx="5056094" cy="250276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D039C32-4AFF-766B-BC35-A59290862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53" y="3244062"/>
            <a:ext cx="5692587" cy="222010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5F2452D-DA04-B59A-E926-441DAE29A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812" y="4833323"/>
            <a:ext cx="2123922" cy="188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05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DE0AE76D-5ED4-F9E8-8923-AEFEE188C37D}"/>
              </a:ext>
            </a:extLst>
          </p:cNvPr>
          <p:cNvSpPr txBox="1"/>
          <p:nvPr/>
        </p:nvSpPr>
        <p:spPr>
          <a:xfrm>
            <a:off x="2124635" y="519953"/>
            <a:ext cx="7763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/>
              <a:t>Dzień Matki </a:t>
            </a:r>
            <a:endParaRPr lang="pl-PL" sz="2800" b="1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D602EC8-724F-10A4-8B0D-2028B3D8FB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65" y="473470"/>
            <a:ext cx="2279885" cy="2922493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11D09490-E95F-CE0D-E445-754E5096BED8}"/>
              </a:ext>
            </a:extLst>
          </p:cNvPr>
          <p:cNvSpPr txBox="1"/>
          <p:nvPr/>
        </p:nvSpPr>
        <p:spPr>
          <a:xfrm>
            <a:off x="2823882" y="1280817"/>
            <a:ext cx="6364941" cy="150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pl-PL" dirty="0"/>
              <a:t>Z okazji Dnia Matki – Wolontariusze w domach przygotowali „kartki dla Mamy”, a w szkole pod opieką p. Małgorzaty Zielińskiej świece. </a:t>
            </a:r>
          </a:p>
          <a:p>
            <a:pPr>
              <a:lnSpc>
                <a:spcPct val="130000"/>
              </a:lnSpc>
            </a:pPr>
            <a:r>
              <a:rPr lang="pl-PL" dirty="0"/>
              <a:t>Kartki i świecie były sprzedawane na majowym kiermaszu.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3EE29730-58FC-006D-3F72-B4CAA8E0DE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823" y="2300380"/>
            <a:ext cx="2363016" cy="1567581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F3439E8C-BA03-125B-4FD9-6C9CC7E876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849" y="3694133"/>
            <a:ext cx="2260569" cy="2967469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94636122-ABC5-5185-374D-7F9F2B86AF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91" y="3163867"/>
            <a:ext cx="4069694" cy="298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790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E0CDC638-48E2-E3D9-DC0B-DAB634834692}"/>
              </a:ext>
            </a:extLst>
          </p:cNvPr>
          <p:cNvSpPr txBox="1"/>
          <p:nvPr/>
        </p:nvSpPr>
        <p:spPr>
          <a:xfrm>
            <a:off x="2662518" y="519953"/>
            <a:ext cx="66787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Samorządowy Konkurs Nastolatków </a:t>
            </a:r>
            <a:br>
              <a:rPr lang="pl-PL" sz="2800" b="1" dirty="0"/>
            </a:br>
            <a:r>
              <a:rPr lang="pl-PL" sz="2800" b="1" dirty="0"/>
              <a:t>„Ośmiu Wspaniałych”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77DF4DB-8A98-AEEE-F9EF-E05D3F66BF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3" r="7278" b="7649"/>
          <a:stretch/>
        </p:blipFill>
        <p:spPr>
          <a:xfrm>
            <a:off x="369866" y="1401061"/>
            <a:ext cx="2877671" cy="436067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8A107343-EDED-6B26-393E-7531445D5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007" y="3361351"/>
            <a:ext cx="2239642" cy="3147774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E0D8DAE0-81B2-5F0C-87A2-805592692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9307">
            <a:off x="9008186" y="557711"/>
            <a:ext cx="2946129" cy="87859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DC3906D-02DF-180F-BCA6-C054EC0EC636}"/>
              </a:ext>
            </a:extLst>
          </p:cNvPr>
          <p:cNvSpPr txBox="1"/>
          <p:nvPr/>
        </p:nvSpPr>
        <p:spPr>
          <a:xfrm>
            <a:off x="6176682" y="2249037"/>
            <a:ext cx="4939553" cy="2323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dirty="0"/>
              <a:t>W bieżącym roku szkolnym uczennica naszej szkoły  – </a:t>
            </a:r>
            <a:r>
              <a:rPr lang="pl-PL" b="1" dirty="0"/>
              <a:t>Martyna Moroz </a:t>
            </a:r>
            <a:r>
              <a:rPr lang="pl-PL" dirty="0"/>
              <a:t>uzyskała tytuł Finalistki 29 edycji Samorządowego Konkursu Nastolatków „Ośmiu Wspaniałych” w kategorii „Ósemka Junior”. </a:t>
            </a:r>
          </a:p>
          <a:p>
            <a:pPr algn="just">
              <a:lnSpc>
                <a:spcPct val="130000"/>
              </a:lnSpc>
            </a:pPr>
            <a:endParaRPr lang="pl-PL" sz="500" dirty="0"/>
          </a:p>
          <a:p>
            <a:pPr algn="just">
              <a:lnSpc>
                <a:spcPct val="130000"/>
              </a:lnSpc>
            </a:pPr>
            <a:r>
              <a:rPr lang="pl-PL" dirty="0"/>
              <a:t>Celem konkursu jest promowanie wszelkich form wolontariatu wśród młodzieży. </a:t>
            </a:r>
          </a:p>
        </p:txBody>
      </p:sp>
    </p:spTree>
    <p:extLst>
      <p:ext uri="{BB962C8B-B14F-4D97-AF65-F5344CB8AC3E}">
        <p14:creationId xmlns:p14="http://schemas.microsoft.com/office/powerpoint/2010/main" val="71156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A688AD82-6DDB-8867-C9CE-EE9FB2A03E5A}"/>
              </a:ext>
            </a:extLst>
          </p:cNvPr>
          <p:cNvSpPr txBox="1"/>
          <p:nvPr/>
        </p:nvSpPr>
        <p:spPr>
          <a:xfrm>
            <a:off x="4661647" y="595284"/>
            <a:ext cx="8059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Szkolny Wolontariusz Roku 2023/2024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8FA90AD-196F-436C-1E93-558C89D0E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54" y="2368856"/>
            <a:ext cx="4454366" cy="315588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013A585-08F5-C437-8297-4492538C1AF2}"/>
              </a:ext>
            </a:extLst>
          </p:cNvPr>
          <p:cNvSpPr txBox="1"/>
          <p:nvPr/>
        </p:nvSpPr>
        <p:spPr>
          <a:xfrm>
            <a:off x="5504329" y="1534002"/>
            <a:ext cx="6167717" cy="4519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Tradycyjnie, na koniec każdego roku szkolnego, spośród wszystkich Wolontariuszy działających w danym roku szklonym wybierany jest jeden, który za aktywną i bezinteresowną pracę w Szkolnym Kole Wolontariatu otrzymuje tytuł 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„Szkolnego Wolontariusza Roku”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.</a:t>
            </a:r>
            <a:endParaRPr lang="pl-PL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bieżącym roku szkolnym powyższy tytuł </a:t>
            </a:r>
            <a:r>
              <a:rPr lang="pl-P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„ex aequo” otrzymały trzy Wolontariuszki:</a:t>
            </a:r>
            <a:endParaRPr lang="pl-PL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Hanna </a:t>
            </a:r>
            <a:r>
              <a:rPr lang="pl-P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Zubrycka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pl-PL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Iga </a:t>
            </a:r>
            <a:r>
              <a:rPr lang="pl-P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Eichstaedt</a:t>
            </a:r>
            <a:r>
              <a:rPr lang="pl-P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pl-PL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 Martyna Moroz. 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1AEFEAD-D898-4C28-904F-A78AAF8C3D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68400" y="293545"/>
            <a:ext cx="711200" cy="7112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79E2E3D2-D23C-FE20-8245-D7048CFCFFC3}"/>
              </a:ext>
            </a:extLst>
          </p:cNvPr>
          <p:cNvSpPr txBox="1"/>
          <p:nvPr/>
        </p:nvSpPr>
        <p:spPr>
          <a:xfrm>
            <a:off x="519954" y="703005"/>
            <a:ext cx="39175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1800" b="1" i="1" kern="1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"Człowiek tyle jest wart,</a:t>
            </a:r>
            <a:br>
              <a:rPr lang="pl-PL" sz="1800" b="1" i="1" kern="1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l-PL" sz="1800" b="1" i="1" kern="1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ile może dać drugiemu człowiekowi”</a:t>
            </a:r>
            <a:endParaRPr lang="pl-PL" sz="2000" kern="1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pl-PL" sz="1200" i="1" kern="1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Jan Paweł II</a:t>
            </a:r>
            <a:endParaRPr lang="pl-PL" sz="2000" kern="1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009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5139C15A-7E65-7D4A-9D2F-62126D082E66}"/>
              </a:ext>
            </a:extLst>
          </p:cNvPr>
          <p:cNvSpPr txBox="1"/>
          <p:nvPr/>
        </p:nvSpPr>
        <p:spPr>
          <a:xfrm>
            <a:off x="-107577" y="999789"/>
            <a:ext cx="8525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/>
              <a:t>Zaświadczenia o wykonywaniu świadczeń wolontarystycznych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54007DB-6794-455A-A4E9-2505771C79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2" t="1498" r="1944" b="1855"/>
          <a:stretch/>
        </p:blipFill>
        <p:spPr>
          <a:xfrm>
            <a:off x="7422776" y="1102659"/>
            <a:ext cx="3621742" cy="523260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85224511-4BFC-05E0-308E-FAE3CA200EBC}"/>
              </a:ext>
            </a:extLst>
          </p:cNvPr>
          <p:cNvSpPr txBox="1"/>
          <p:nvPr/>
        </p:nvSpPr>
        <p:spPr>
          <a:xfrm>
            <a:off x="1147482" y="2599765"/>
            <a:ext cx="5692589" cy="1502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l-PL" dirty="0"/>
              <a:t>W roku szkolnym 2023/2024 wydano 20 zaświadczeń uprawniających do wpisu na świadectwie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</a:t>
            </a:r>
            <a:r>
              <a:rPr lang="pl-PL" sz="1800" i="1" dirty="0">
                <a:effectLst/>
                <a:ea typeface="Times New Roman" panose="02020603050405020304" pitchFamily="18" charset="0"/>
              </a:rPr>
              <a:t>Aktywności społecznej na rzecz środowiska szkolnego w formie wolontariatu”</a:t>
            </a:r>
            <a:r>
              <a:rPr lang="pl-PL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93366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F45DE5D5-4BDD-9B80-78D8-73B558C504DE}"/>
              </a:ext>
            </a:extLst>
          </p:cNvPr>
          <p:cNvSpPr txBox="1"/>
          <p:nvPr/>
        </p:nvSpPr>
        <p:spPr>
          <a:xfrm>
            <a:off x="2998694" y="1801435"/>
            <a:ext cx="6194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2800" b="1" dirty="0">
              <a:sym typeface="Wingdings" panose="05000000000000000000" pitchFamily="2" charset="2"/>
            </a:endParaRPr>
          </a:p>
          <a:p>
            <a:pPr algn="ctr"/>
            <a:r>
              <a:rPr lang="pl-PL" sz="2400" b="1" dirty="0">
                <a:sym typeface="Wingdings" panose="05000000000000000000" pitchFamily="2" charset="2"/>
              </a:rPr>
              <a:t>Urszula Rogalewska</a:t>
            </a:r>
          </a:p>
          <a:p>
            <a:pPr algn="ctr"/>
            <a:endParaRPr lang="pl-PL" sz="800" i="1" dirty="0">
              <a:sym typeface="Wingdings" panose="05000000000000000000" pitchFamily="2" charset="2"/>
            </a:endParaRPr>
          </a:p>
          <a:p>
            <a:pPr algn="ctr"/>
            <a:r>
              <a:rPr lang="pl-PL" i="1" dirty="0">
                <a:sym typeface="Wingdings" panose="05000000000000000000" pitchFamily="2" charset="2"/>
              </a:rPr>
              <a:t>Koordynator</a:t>
            </a:r>
            <a:br>
              <a:rPr lang="pl-PL" dirty="0">
                <a:sym typeface="Wingdings" panose="05000000000000000000" pitchFamily="2" charset="2"/>
              </a:rPr>
            </a:br>
            <a:r>
              <a:rPr lang="pl-PL" i="1" dirty="0">
                <a:sym typeface="Wingdings" panose="05000000000000000000" pitchFamily="2" charset="2"/>
              </a:rPr>
              <a:t>Szkolnego Koło Wolontariatu</a:t>
            </a:r>
            <a:endParaRPr lang="pl-PL" i="1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6D810516-5BFD-11DE-9385-18601F00B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364" y="2774576"/>
            <a:ext cx="6033247" cy="30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531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1344</Words>
  <Application>Microsoft Office PowerPoint</Application>
  <PresentationFormat>Panoramiczny</PresentationFormat>
  <Paragraphs>103</Paragraphs>
  <Slides>25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Urszula Rogalewska</dc:creator>
  <cp:lastModifiedBy>Urszula Rogalewska</cp:lastModifiedBy>
  <cp:revision>130</cp:revision>
  <dcterms:created xsi:type="dcterms:W3CDTF">2021-06-13T11:42:48Z</dcterms:created>
  <dcterms:modified xsi:type="dcterms:W3CDTF">2024-08-23T09:19:10Z</dcterms:modified>
</cp:coreProperties>
</file>