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webp"/>
  <Default Extension="rels" ContentType="application/vnd.openxmlformats-package.relationships+xml"/>
  <Default Extension="xml" ContentType="application/xml"/>
  <Default Extension="jpg" ContentType="image/jpeg"/>
  <Default Extension="avif" ContentType="image/av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91" r:id="rId3"/>
    <p:sldId id="292" r:id="rId4"/>
    <p:sldId id="294" r:id="rId5"/>
    <p:sldId id="293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290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2D4D28-1A47-4A64-872A-59DA80246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C08AD50-8CE4-436E-805A-A48FF46DB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4563EE2-13C7-497F-BE75-4DBD22EEA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B3728-828E-4A80-AB17-CBFAD4E18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BFD1252-167A-476B-B269-4A9ADBCA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935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48B79B-63A3-4BDF-9341-42E919B3D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BA87EE-388D-4916-B6BC-0934B8BB1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99B2300-3926-4907-B0C5-96E8CC43C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91EAA5-4139-4A4C-B0E4-85F91EE3F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48B49F-0861-4405-B9C0-D62328C8A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184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7560D8-7369-40CD-8E8F-E1095F9A9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96EA6E7-6E13-4476-B363-63AA7AB41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A5D0D4E-58FF-4F50-A554-2F100699E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40B3298-FBDF-445C-9F30-057A26BF8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D10661-7CDE-4E55-B17A-1CE383853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053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4B8AB2-ED3F-4712-B0A9-E8CA956D6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9201A3-1FDC-489E-80A1-DED3D3A81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649759-3108-487C-ABC3-DBBD81FAA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C8B15CE-702B-4D03-9D32-4114C441F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BA09FE4-1ABE-42D4-8434-FB8F41DA9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23D1D99-2B8B-4A09-884C-DE2EEDCA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528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8A74B9-A201-40D8-9539-A7A0B1359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F39F5DC-B805-4A7F-AF8A-6519B29F6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157A61A-E73F-4C90-B1F0-BF8CB65DC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67DE316-EA2B-4E6D-A59F-86112C436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0DD5545-C2E8-4F41-BEAB-A8BAEB0DF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7E8441D-D8A1-45D8-9BDB-4F8AC3FFA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1CEA653-212B-4566-BDEF-824BB7B7A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B8F70F5-CCA8-4DFC-8B53-032E24667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635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8EEF8B-7EBD-4858-8A46-163698A08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5219C66-3757-489D-801F-1345E31C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1607615-59AC-4DD8-9F3B-52E5034F1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2FB206B-ACCF-4232-9613-F0E858E29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3201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DD55AC-A11E-4AD2-B1DA-9FFEEF2DF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0FB2865-1894-4A9E-8C55-C5DDD7AA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568B47A-20F3-4C23-ADB2-7EB500058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08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BF818B-70AE-4412-9A7C-FE1DB3B15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A33257-C92A-47B8-9177-35708BFD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0064FD3-103B-41A7-BCB0-9E978CBAB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967481A-6003-4FDB-AC65-B8C561BDE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E036CEB-9AE0-44ED-AB76-E1ABF12A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515A469-D7EA-41E7-B4E3-1301FE4F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3047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0C63EE-C430-47CA-B7C8-6D51BDCF6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84D2B9B-0BD3-4801-92BA-0CE35A6188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09E79B9-426D-4C48-8951-3E5250CD4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EA58844-178A-40C1-B3B8-493156FE0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0ED974F-BB1B-4870-A219-D792B8303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716A74F-5DCC-437A-88AB-5F273B31E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961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A58BFE-EDBB-4DB9-99B4-147F6B366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52AB31C-9443-4FC2-93F3-F0854DEC7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7FE29DC-0044-4B56-8914-CC3C88988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9607FB5-D595-4B9A-A7D7-7090729EB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99D2173-09F3-46FD-9151-7EE54BF64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9907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FAAF3CE-75F5-4ECE-AD61-1203B017A2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BEC4481-656C-4F27-AA41-E0A2B7C9FE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1C70FB8-0FC5-4673-994E-A22CE98AC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B3B2AA6-CC32-48E3-9D16-682F9D27D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EFC41D-4CA8-4F5F-8903-ED5F7CF8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058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329DED4-0A44-4DE0-A817-3A9FD6BA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5A03286-46A7-4404-B381-4C73F6E6B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6392CD-24DB-456A-9117-FB0E114EE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C5B70-BF24-4453-8276-FD718402EDB1}" type="datetimeFigureOut">
              <a:rPr lang="pl-PL" smtClean="0"/>
              <a:t>10.09.2023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F11BA48-A0B9-4DAC-A72D-898DED83AA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031B59F-7F81-4759-BFC0-3ED17103C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670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bialystok.naszemiasto.pl/przynies-zoledzie-do-zoo-akcent-i-pomoz-dokarmic-zwierzeta/ar/c1-7353557" TargetMode="External"/><Relationship Id="rId4" Type="http://schemas.openxmlformats.org/officeDocument/2006/relationships/image" Target="../media/image29.web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spolczesna.pl/w-augustowskim-schronisku-sonieczkowo-na-dom-czekaja-wspaniale-psy-zostaly-odlowione-w-styczniu-na-terenie-kilku-gmin/ar/c1-15421843" TargetMode="External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kobiecybialystok.pl/w-bialymstoku-powstala-kocia-kawiarnia-sprawdz-zasady-funkcjonowania-kociego-cafe/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av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2DC33A3-7FF5-33F0-C984-102C5B7BA4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7728" y="530803"/>
            <a:ext cx="7169726" cy="5796394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44768F8-B93A-9581-C2BE-E9777D630967}"/>
              </a:ext>
            </a:extLst>
          </p:cNvPr>
          <p:cNvSpPr txBox="1"/>
          <p:nvPr/>
        </p:nvSpPr>
        <p:spPr>
          <a:xfrm>
            <a:off x="3106882" y="2608118"/>
            <a:ext cx="614102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/>
              <a:t>Szkolne Koło Wolontariatu </a:t>
            </a:r>
          </a:p>
          <a:p>
            <a:endParaRPr lang="pl-PL" dirty="0"/>
          </a:p>
          <a:p>
            <a:pPr algn="ctr"/>
            <a:r>
              <a:rPr lang="pl-PL" sz="2800" dirty="0"/>
              <a:t>Działania podejmowane </a:t>
            </a:r>
          </a:p>
          <a:p>
            <a:pPr algn="ctr"/>
            <a:r>
              <a:rPr lang="pl-PL" sz="2800" dirty="0"/>
              <a:t>w roku szkolnym 2022/2023</a:t>
            </a:r>
          </a:p>
        </p:txBody>
      </p:sp>
    </p:spTree>
    <p:extLst>
      <p:ext uri="{BB962C8B-B14F-4D97-AF65-F5344CB8AC3E}">
        <p14:creationId xmlns:p14="http://schemas.microsoft.com/office/powerpoint/2010/main" val="1621184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CE6A66B-56C4-2B2E-7548-036728468654}"/>
              </a:ext>
            </a:extLst>
          </p:cNvPr>
          <p:cNvSpPr txBox="1"/>
          <p:nvPr/>
        </p:nvSpPr>
        <p:spPr>
          <a:xfrm>
            <a:off x="1745673" y="405246"/>
            <a:ext cx="9902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Wsparcie finansowe zbiórek na rzecz Wiktora i Juliana </a:t>
            </a:r>
          </a:p>
          <a:p>
            <a:r>
              <a:rPr lang="pl-PL" sz="2800" b="1" dirty="0"/>
              <a:t> 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A396A0E-AAE5-3D9C-07E7-3C01AE6B6E8D}"/>
              </a:ext>
            </a:extLst>
          </p:cNvPr>
          <p:cNvSpPr txBox="1"/>
          <p:nvPr/>
        </p:nvSpPr>
        <p:spPr>
          <a:xfrm>
            <a:off x="581887" y="1066605"/>
            <a:ext cx="11232573" cy="78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pl-PL" dirty="0"/>
              <a:t>Wspierając leczenie Wiktora, chorego na rdzeniowy zanik mięśni (SMA), zorganizowano dwa kiermasze ciast oraz Szkolną Loterię Fantową. W efekcie tych działań na terenie szkoły na rzecz chłopca udało się zebrać 6266 zł.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B5A4302-FE1E-A573-2328-8A9375AFD8B8}"/>
              </a:ext>
            </a:extLst>
          </p:cNvPr>
          <p:cNvSpPr txBox="1"/>
          <p:nvPr/>
        </p:nvSpPr>
        <p:spPr>
          <a:xfrm>
            <a:off x="581887" y="1949754"/>
            <a:ext cx="1123257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pl-PL" dirty="0"/>
              <a:t>Dochód uzyskany z Kiermaszu Wielkanocnego, w wysokości 860 zł, został przekazany  na wsparcie leczenia </a:t>
            </a:r>
            <a:br>
              <a:rPr lang="pl-PL" dirty="0"/>
            </a:br>
            <a:r>
              <a:rPr lang="pl-PL" dirty="0"/>
              <a:t>i rehabilitacji Juliana – chłopca po przebytym wirusowym zapaleniu mózgu.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475E88E8-DA6A-D638-3860-D187C35C9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945" y="3172116"/>
            <a:ext cx="4936406" cy="2106114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96B9A3DE-35E8-F014-9787-6AA4628527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33791" y="3662788"/>
            <a:ext cx="3728767" cy="2719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C6B6DD7E-3389-52DF-6C73-447B4AEC2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2056" y="2641586"/>
            <a:ext cx="2116281" cy="1587211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8D633938-851B-F306-85C5-18B269EE7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173" y="4405744"/>
            <a:ext cx="2854036" cy="214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72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C40556CB-E164-EBBD-74D8-F4AFB4F5F5F8}"/>
              </a:ext>
            </a:extLst>
          </p:cNvPr>
          <p:cNvSpPr txBox="1"/>
          <p:nvPr/>
        </p:nvSpPr>
        <p:spPr>
          <a:xfrm>
            <a:off x="1059872" y="405245"/>
            <a:ext cx="8842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„Ogólnopolski Dzień Seniora”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9D49B86-3AC9-8EEA-3095-462480C583F6}"/>
              </a:ext>
            </a:extLst>
          </p:cNvPr>
          <p:cNvSpPr txBox="1"/>
          <p:nvPr/>
        </p:nvSpPr>
        <p:spPr>
          <a:xfrm>
            <a:off x="4390634" y="1417444"/>
            <a:ext cx="7152780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Z okazji Światowego Dnia Seniora wolontariusze przekazali podopiecznym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Domu Opieki Społecznej Zgromadzenia Zakonnego Sióstr Franciszkanek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Cierpiących zebrane z tej okazji czekolady oraz życzenia. 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102B490-F72F-3677-C684-4978582CA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1141" y="2047641"/>
            <a:ext cx="4603173" cy="334278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4C06E90-3474-7EBC-796D-1FE5770DD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376910" y="2663840"/>
            <a:ext cx="3180229" cy="424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2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AA0798FA-CAE5-3CBA-1AF8-6010D8ADA082}"/>
              </a:ext>
            </a:extLst>
          </p:cNvPr>
          <p:cNvSpPr txBox="1"/>
          <p:nvPr/>
        </p:nvSpPr>
        <p:spPr>
          <a:xfrm>
            <a:off x="4052047" y="367553"/>
            <a:ext cx="3594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„Narodowe wstążki”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2FEF1D6-DD52-3C47-90BF-6403028EC4A8}"/>
              </a:ext>
            </a:extLst>
          </p:cNvPr>
          <p:cNvSpPr txBox="1"/>
          <p:nvPr/>
        </p:nvSpPr>
        <p:spPr>
          <a:xfrm>
            <a:off x="1676401" y="1158136"/>
            <a:ext cx="8346140" cy="78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l-PL" dirty="0"/>
              <a:t>Uświetniając szkolne obchody Narodowego Święta Niepodległości wolontariusze przygotowali „narodowe wstążki”, które wpinano uczniom i pracownikom naszej szkoły. 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A721750-57FC-072B-F02A-413C824EA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877078" y="2135966"/>
            <a:ext cx="2974974" cy="396663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1B4FC37-0CBE-585C-9C04-B7B316070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798610" y="2752163"/>
            <a:ext cx="3442447" cy="25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03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F1B4B8C1-8FD2-D905-70D2-5CE6E5A1A681}"/>
              </a:ext>
            </a:extLst>
          </p:cNvPr>
          <p:cNvSpPr txBox="1"/>
          <p:nvPr/>
        </p:nvSpPr>
        <p:spPr>
          <a:xfrm>
            <a:off x="4580965" y="568245"/>
            <a:ext cx="2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„Dzień Misia”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37521CE-DF12-2925-DBE7-0837547361E5}"/>
              </a:ext>
            </a:extLst>
          </p:cNvPr>
          <p:cNvSpPr txBox="1"/>
          <p:nvPr/>
        </p:nvSpPr>
        <p:spPr>
          <a:xfrm>
            <a:off x="5944721" y="1282890"/>
            <a:ext cx="5181600" cy="186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Z okazji Światowego Dnia Misia wolontariusze z klas V przeprowadzili zajęcia w oddziałach zerowych. Najmłodsi uczniowie naszej szkoły mieli okazję poznać różne historie związane z ukochanymi </a:t>
            </a:r>
            <a:r>
              <a:rPr lang="pl-PL" dirty="0" err="1"/>
              <a:t>przytulankami</a:t>
            </a:r>
            <a:r>
              <a:rPr lang="pl-PL" dirty="0"/>
              <a:t> jakimi są misie.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17526B4-6EB9-38BD-377F-093777958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679" y="1814512"/>
            <a:ext cx="4305300" cy="322897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5B26901-2173-F61E-C6C6-532BABA4A7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0470" y="3338030"/>
            <a:ext cx="2357719" cy="293559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CC1E086-BBE3-1DD8-61EF-C3F1FD85AD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8845" y="3429000"/>
            <a:ext cx="2357719" cy="293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21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9585117-8599-C218-4551-94F6506A1AA5}"/>
              </a:ext>
            </a:extLst>
          </p:cNvPr>
          <p:cNvSpPr txBox="1"/>
          <p:nvPr/>
        </p:nvSpPr>
        <p:spPr>
          <a:xfrm>
            <a:off x="3151094" y="523546"/>
            <a:ext cx="5889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„Mikołajki w oddziałach zerowych”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F70B37F-51E6-90D8-C6EE-A4779B958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289922" y="1995198"/>
            <a:ext cx="4191499" cy="3143624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57FAB69-D871-C5B4-7BD0-4D0F0C140C24}"/>
              </a:ext>
            </a:extLst>
          </p:cNvPr>
          <p:cNvSpPr txBox="1"/>
          <p:nvPr/>
        </p:nvSpPr>
        <p:spPr>
          <a:xfrm>
            <a:off x="5423646" y="2232212"/>
            <a:ext cx="5531224" cy="186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Z okazji Mikołajek uczniowie szkolnych oddziałów zerowych otrzymali od wolontariuszy własnoręcznie wykonane zawieszki na choinkę oraz listy do Św. Mikołaja, które po pokolorowaniu i wypisaniu przy pomocy rodziców mogli wysłać do Mikołaja. </a:t>
            </a:r>
          </a:p>
        </p:txBody>
      </p:sp>
    </p:spTree>
    <p:extLst>
      <p:ext uri="{BB962C8B-B14F-4D97-AF65-F5344CB8AC3E}">
        <p14:creationId xmlns:p14="http://schemas.microsoft.com/office/powerpoint/2010/main" val="784621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5B69665C-536C-ACBC-2866-261504918E1C}"/>
              </a:ext>
            </a:extLst>
          </p:cNvPr>
          <p:cNvSpPr txBox="1"/>
          <p:nvPr/>
        </p:nvSpPr>
        <p:spPr>
          <a:xfrm>
            <a:off x="2411506" y="349623"/>
            <a:ext cx="6642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„Świąteczna zbiórka słodyczy i żywności”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062CA13-1A27-A413-F2AC-E10BC15CF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135" y="1470211"/>
            <a:ext cx="2938184" cy="391757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7D4F810-CA9C-E56D-173C-22257D3540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0652" y="3298997"/>
            <a:ext cx="4020081" cy="320938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E77EB1A5-35DA-255A-B5B8-E0E83F2445EB}"/>
              </a:ext>
            </a:extLst>
          </p:cNvPr>
          <p:cNvSpPr txBox="1"/>
          <p:nvPr/>
        </p:nvSpPr>
        <p:spPr>
          <a:xfrm>
            <a:off x="4670611" y="1241911"/>
            <a:ext cx="5800165" cy="186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W okresie przedświątecznym wolontariusze zorganizowali dwie zbiórki: </a:t>
            </a:r>
          </a:p>
          <a:p>
            <a:pPr>
              <a:lnSpc>
                <a:spcPct val="130000"/>
              </a:lnSpc>
            </a:pPr>
            <a:r>
              <a:rPr lang="pl-PL" dirty="0"/>
              <a:t>- słodyczy dla wychowanków Placówek </a:t>
            </a:r>
            <a:br>
              <a:rPr lang="pl-PL" dirty="0"/>
            </a:br>
            <a:r>
              <a:rPr lang="pl-PL" dirty="0"/>
              <a:t>Opiekuńczo-Wychowawczych w Białymstoku,</a:t>
            </a:r>
          </a:p>
          <a:p>
            <a:pPr>
              <a:lnSpc>
                <a:spcPct val="130000"/>
              </a:lnSpc>
            </a:pPr>
            <a:r>
              <a:rPr lang="pl-PL" dirty="0"/>
              <a:t>- żywności dla podopiecznych Stowarzyszenia Droga. </a:t>
            </a:r>
          </a:p>
        </p:txBody>
      </p:sp>
    </p:spTree>
    <p:extLst>
      <p:ext uri="{BB962C8B-B14F-4D97-AF65-F5344CB8AC3E}">
        <p14:creationId xmlns:p14="http://schemas.microsoft.com/office/powerpoint/2010/main" val="2037743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DF384B24-2C90-71A7-5427-99BB0432EA85}"/>
              </a:ext>
            </a:extLst>
          </p:cNvPr>
          <p:cNvSpPr txBox="1"/>
          <p:nvPr/>
        </p:nvSpPr>
        <p:spPr>
          <a:xfrm>
            <a:off x="2357718" y="510988"/>
            <a:ext cx="6194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„Wielka Orkiestra Świątecznej Pomocy”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E7D6215-B235-5C81-B772-74D7749EC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341" y="1483657"/>
            <a:ext cx="3388659" cy="254149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F7505542-6B0B-D771-00B2-FD192F6B2BDC}"/>
              </a:ext>
            </a:extLst>
          </p:cNvPr>
          <p:cNvSpPr txBox="1"/>
          <p:nvPr/>
        </p:nvSpPr>
        <p:spPr>
          <a:xfrm>
            <a:off x="4509247" y="1731907"/>
            <a:ext cx="6544235" cy="11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pl-PL" dirty="0"/>
              <a:t>Wspierając działania Samorządu Uczniowskiego na rzecz WOŚP-u wolontariusze przekazali na kiermasz własnoręcznie wykonane ozdoby i kartki bożonarodzeniowe. 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411DD4F-FA04-AB4D-3243-EA8EB784F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1809" y="3337628"/>
            <a:ext cx="3401041" cy="2380129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325F070E-B997-CB03-9737-DC17EA2818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9713" y="3319698"/>
            <a:ext cx="1901142" cy="261769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B5CCCE9-82BF-EF91-02C9-FDBA149A6D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2634" y="4347830"/>
            <a:ext cx="1745035" cy="167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64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E691C34-B7B4-A307-D8E9-5F580CDCCB8D}"/>
              </a:ext>
            </a:extLst>
          </p:cNvPr>
          <p:cNvSpPr txBox="1"/>
          <p:nvPr/>
        </p:nvSpPr>
        <p:spPr>
          <a:xfrm>
            <a:off x="3998258" y="502023"/>
            <a:ext cx="7404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„Góra grosza”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B01B8D3-364A-043B-67BA-D3A97400D8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045353" y="800100"/>
            <a:ext cx="3905810" cy="52578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4BA23A1-66F5-C408-41C4-A1E068AF3EA2}"/>
              </a:ext>
            </a:extLst>
          </p:cNvPr>
          <p:cNvSpPr txBox="1"/>
          <p:nvPr/>
        </p:nvSpPr>
        <p:spPr>
          <a:xfrm>
            <a:off x="7010400" y="2830452"/>
            <a:ext cx="4392705" cy="78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pl-PL" dirty="0"/>
              <a:t>Wspierając szkolną akcję „Góra grosza” wolontariusze przekazali 620 – 1 gr monet. </a:t>
            </a:r>
          </a:p>
        </p:txBody>
      </p:sp>
    </p:spTree>
    <p:extLst>
      <p:ext uri="{BB962C8B-B14F-4D97-AF65-F5344CB8AC3E}">
        <p14:creationId xmlns:p14="http://schemas.microsoft.com/office/powerpoint/2010/main" val="1347845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4A445D41-FF01-E8E0-F7D0-4D2DAF8EEBCE}"/>
              </a:ext>
            </a:extLst>
          </p:cNvPr>
          <p:cNvSpPr txBox="1"/>
          <p:nvPr/>
        </p:nvSpPr>
        <p:spPr>
          <a:xfrm>
            <a:off x="3558988" y="292567"/>
            <a:ext cx="5836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„Pola Nadziei 2022/2023”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F3CED30-A3D9-4C3E-1FA6-05B06D7DF6FE}"/>
              </a:ext>
            </a:extLst>
          </p:cNvPr>
          <p:cNvSpPr txBox="1"/>
          <p:nvPr/>
        </p:nvSpPr>
        <p:spPr>
          <a:xfrm>
            <a:off x="645457" y="1048871"/>
            <a:ext cx="11062447" cy="11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W ramach XIII edycji Kampanii Społecznej „Pola Nadziei” Szkolne Koło Wolontariatu zorganizowało Kiermasz Walentynkowy, z którego dochód w wysokości 694 zł został przekazany Fundacji „Pomóż Im” oraz szkolną zbiórkę produktów potrzebnych rodzinom Białostockiego Hospicjum dla dzieci.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00C8118-BA17-1E88-E98D-67085309D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0307" y="2462810"/>
            <a:ext cx="2911658" cy="406601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B9EDCC3D-27AA-34D2-DA45-E3EDCF1247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6838" y="4254533"/>
            <a:ext cx="3771066" cy="202602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B77ECD9-B9EC-2DA1-D1F7-7C8C88CAB2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824" y="2292752"/>
            <a:ext cx="3639670" cy="2069617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C2842B94-9EEF-76CE-3CBF-8DC85316D0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824" y="4495816"/>
            <a:ext cx="3705625" cy="1863711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9D6FBF67-DB89-D914-471B-EC8F1159CC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9677" y="1982431"/>
            <a:ext cx="2008607" cy="206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2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F940761A-00B5-4748-32FD-B277AE6D69F6}"/>
              </a:ext>
            </a:extLst>
          </p:cNvPr>
          <p:cNvSpPr txBox="1"/>
          <p:nvPr/>
        </p:nvSpPr>
        <p:spPr>
          <a:xfrm>
            <a:off x="977153" y="430306"/>
            <a:ext cx="9628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Zbiórka darów na rzecz </a:t>
            </a:r>
            <a:br>
              <a:rPr lang="pl-PL" sz="2800" b="1" dirty="0"/>
            </a:br>
            <a:r>
              <a:rPr lang="pl-PL" sz="2800" b="1" dirty="0"/>
              <a:t>ofiar trzęsienia ziemi w Turcji i Syrii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A9A80E6-657E-2E27-15C4-D9316E9B3E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0118" y="1776793"/>
            <a:ext cx="6849036" cy="260054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6F7FA9A-7AB9-9F7B-83DA-7085CC461448}"/>
              </a:ext>
            </a:extLst>
          </p:cNvPr>
          <p:cNvSpPr txBox="1"/>
          <p:nvPr/>
        </p:nvSpPr>
        <p:spPr>
          <a:xfrm>
            <a:off x="2106706" y="4643718"/>
            <a:ext cx="7655859" cy="11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Wolontariusze indywidualnie włączyli się w szkolną zbiórkę darów na rzecz ofiar trzęsienia ziemi w Turcji i Syrii. Zebrane dary poprzez białostockich harcerzy trafiły do potrzebujących. </a:t>
            </a:r>
          </a:p>
        </p:txBody>
      </p:sp>
    </p:spTree>
    <p:extLst>
      <p:ext uri="{BB962C8B-B14F-4D97-AF65-F5344CB8AC3E}">
        <p14:creationId xmlns:p14="http://schemas.microsoft.com/office/powerpoint/2010/main" val="504339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26D6FFA-B6CF-3187-06CA-3732745F545C}"/>
              </a:ext>
            </a:extLst>
          </p:cNvPr>
          <p:cNvSpPr txBox="1"/>
          <p:nvPr/>
        </p:nvSpPr>
        <p:spPr>
          <a:xfrm>
            <a:off x="3397624" y="287427"/>
            <a:ext cx="4285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Działania na rzecz zwierząt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3D12F61-41B4-F790-EF7D-90C00DFE5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240" y="1025243"/>
            <a:ext cx="2810435" cy="374724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58DB63C-1FD8-71E7-DE83-76D39A9B0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130" y="3755414"/>
            <a:ext cx="3778634" cy="2686145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95BDBEBF-D6C9-3D40-7DD3-6657353BCDE8}"/>
              </a:ext>
            </a:extLst>
          </p:cNvPr>
          <p:cNvSpPr txBox="1"/>
          <p:nvPr/>
        </p:nvSpPr>
        <p:spPr>
          <a:xfrm>
            <a:off x="4720220" y="1531096"/>
            <a:ext cx="5356109" cy="78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pl-PL" b="1" dirty="0"/>
              <a:t>Akcja „Żołędzie”</a:t>
            </a:r>
            <a:r>
              <a:rPr lang="pl-PL" dirty="0"/>
              <a:t> -  wolontariusze zebrali 115 kg żołędzi </a:t>
            </a:r>
            <a:br>
              <a:rPr lang="pl-PL" dirty="0"/>
            </a:br>
            <a:r>
              <a:rPr lang="pl-PL" dirty="0"/>
              <a:t>dla podopiecznych białostockiego Akcent ZOO.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18A595F-538B-89CD-59BB-E096A8BA1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686" y="2662178"/>
            <a:ext cx="4574988" cy="3202492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C36B3BF0-1EB5-7AE5-F65A-B8AE822D45E9}"/>
              </a:ext>
            </a:extLst>
          </p:cNvPr>
          <p:cNvSpPr txBox="1"/>
          <p:nvPr/>
        </p:nvSpPr>
        <p:spPr>
          <a:xfrm>
            <a:off x="6797862" y="5864670"/>
            <a:ext cx="47923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00" dirty="0">
                <a:hlinkClick r:id="rId5"/>
              </a:rPr>
              <a:t>https://bialystok.naszemiasto.pl/przynies-zoledzie-do-zoo-akcent-i-pomoz-dokarmic-zwierzeta/ar/c1-7353557</a:t>
            </a:r>
            <a:r>
              <a:rPr lang="pl-PL" sz="7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9430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A3AC75CB-EEA8-DBB5-744E-BDAF539A20B5}"/>
              </a:ext>
            </a:extLst>
          </p:cNvPr>
          <p:cNvSpPr txBox="1"/>
          <p:nvPr/>
        </p:nvSpPr>
        <p:spPr>
          <a:xfrm>
            <a:off x="5317895" y="1319794"/>
            <a:ext cx="5997388" cy="11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b="1" dirty="0"/>
              <a:t>Zbiórka karmy dla psów </a:t>
            </a:r>
            <a:r>
              <a:rPr lang="pl-PL" dirty="0"/>
              <a:t>– wolontariusze zebrali ok. 50 kg karmy, która została przekazana podopiecznym Schroniska </a:t>
            </a:r>
            <a:br>
              <a:rPr lang="pl-PL" dirty="0"/>
            </a:br>
            <a:r>
              <a:rPr lang="pl-PL" dirty="0"/>
              <a:t>dla psów „Sonieczkowo” koło Augustowa.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2059752-5B71-6D33-FC0E-63E1760A7E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1144" y="507395"/>
            <a:ext cx="3415551" cy="216030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09851228-2E4D-38CC-BB13-021F4EB60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27" y="3332916"/>
            <a:ext cx="2477593" cy="185819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C0FED48-F482-A7FF-D2E6-DE82E597C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1241" y="3121701"/>
            <a:ext cx="4073309" cy="305498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4F008638-6FD9-1C0A-5FF3-C66611DBD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4118" y="3213141"/>
            <a:ext cx="3760053" cy="2632037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DA5627B5-E313-1105-F425-49F0045DC267}"/>
              </a:ext>
            </a:extLst>
          </p:cNvPr>
          <p:cNvSpPr txBox="1"/>
          <p:nvPr/>
        </p:nvSpPr>
        <p:spPr>
          <a:xfrm>
            <a:off x="7763436" y="5845178"/>
            <a:ext cx="4222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00" dirty="0">
                <a:hlinkClick r:id="rId6"/>
              </a:rPr>
              <a:t>https://wspolczesna.pl/w-augustowskim-schronisku-sonieczkowo-na-dom-czekaja-wspaniale-psy-zostaly-odlowione-w-styczniu-na-terenie-kilku-gmin/ar/c1-15421843</a:t>
            </a:r>
            <a:r>
              <a:rPr lang="pl-PL" sz="7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8698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B68C0DB-A026-CD84-1448-AAB89979C726}"/>
              </a:ext>
            </a:extLst>
          </p:cNvPr>
          <p:cNvSpPr txBox="1"/>
          <p:nvPr/>
        </p:nvSpPr>
        <p:spPr>
          <a:xfrm>
            <a:off x="4778188" y="965689"/>
            <a:ext cx="6096000" cy="1143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b="1" dirty="0"/>
              <a:t>Zbiórka karmy dla kotów </a:t>
            </a:r>
            <a:r>
              <a:rPr lang="pl-PL" dirty="0"/>
              <a:t>– wolontariusze zebrali ok. 20 kg karmy, która została przekazana podopiecznym Kociego </a:t>
            </a:r>
            <a:r>
              <a:rPr lang="pl-PL" dirty="0" err="1"/>
              <a:t>Cafe</a:t>
            </a:r>
            <a:r>
              <a:rPr lang="pl-PL" dirty="0"/>
              <a:t>, które jest domem tymczasowym kotów z Fundacji Kotkowo.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8C589A5-930D-A3E4-E79D-DC94809AB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469" y="1138260"/>
            <a:ext cx="3720353" cy="279026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416ED9F-770E-E345-869B-75200A52C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8434" y="4274438"/>
            <a:ext cx="1445302" cy="144530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3EB00EB-DE4A-9682-C876-A442F9A87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469" y="4274438"/>
            <a:ext cx="1445302" cy="144530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1A137F30-7C50-DB79-9ED0-76217AD00B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1452" y="2761111"/>
            <a:ext cx="5439839" cy="284684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C71126DF-998A-CDCA-86DF-DA452EE8A657}"/>
              </a:ext>
            </a:extLst>
          </p:cNvPr>
          <p:cNvSpPr txBox="1"/>
          <p:nvPr/>
        </p:nvSpPr>
        <p:spPr>
          <a:xfrm>
            <a:off x="5281451" y="5619712"/>
            <a:ext cx="54398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00" dirty="0">
                <a:hlinkClick r:id="rId6"/>
              </a:rPr>
              <a:t>https://www.kobiecybialystok.pl/w-bialymstoku-powstala-kocia-kawiarnia-sprawdz-zasady-funkcjonowania-kociego-cafe/</a:t>
            </a:r>
            <a:r>
              <a:rPr lang="pl-PL" sz="7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9444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44403618-45DC-4310-7221-5A99557EB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532" y="783820"/>
            <a:ext cx="8622277" cy="574674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45DE5D5-4BDD-9B80-78D8-73B558C504DE}"/>
              </a:ext>
            </a:extLst>
          </p:cNvPr>
          <p:cNvSpPr txBox="1"/>
          <p:nvPr/>
        </p:nvSpPr>
        <p:spPr>
          <a:xfrm>
            <a:off x="3348446" y="2115200"/>
            <a:ext cx="61946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800" b="1" dirty="0">
              <a:sym typeface="Wingdings" panose="05000000000000000000" pitchFamily="2" charset="2"/>
            </a:endParaRPr>
          </a:p>
          <a:p>
            <a:pPr algn="ctr"/>
            <a:r>
              <a:rPr lang="pl-PL" sz="2400" b="1" dirty="0">
                <a:sym typeface="Wingdings" panose="05000000000000000000" pitchFamily="2" charset="2"/>
              </a:rPr>
              <a:t>Urszula Rogalewska</a:t>
            </a:r>
          </a:p>
          <a:p>
            <a:pPr algn="ctr"/>
            <a:r>
              <a:rPr lang="pl-PL" i="1" dirty="0">
                <a:sym typeface="Wingdings" panose="05000000000000000000" pitchFamily="2" charset="2"/>
              </a:rPr>
              <a:t>Opiekun </a:t>
            </a:r>
            <a:br>
              <a:rPr lang="pl-PL" dirty="0">
                <a:sym typeface="Wingdings" panose="05000000000000000000" pitchFamily="2" charset="2"/>
              </a:rPr>
            </a:br>
            <a:r>
              <a:rPr lang="pl-PL" i="1" dirty="0">
                <a:sym typeface="Wingdings" panose="05000000000000000000" pitchFamily="2" charset="2"/>
              </a:rPr>
              <a:t>Szkolne Koło Wolontariatu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35746531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494</Words>
  <Application>Microsoft Office PowerPoint</Application>
  <PresentationFormat>Panoramiczny</PresentationFormat>
  <Paragraphs>39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Urszula Rogalewska</dc:creator>
  <cp:lastModifiedBy>Tomasz Makuszewski</cp:lastModifiedBy>
  <cp:revision>86</cp:revision>
  <dcterms:created xsi:type="dcterms:W3CDTF">2021-06-13T11:42:48Z</dcterms:created>
  <dcterms:modified xsi:type="dcterms:W3CDTF">2023-09-10T11:44:39Z</dcterms:modified>
</cp:coreProperties>
</file>