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431" r:id="rId2"/>
    <p:sldMasterId id="2147484960" r:id="rId3"/>
    <p:sldMasterId id="2147485791" r:id="rId4"/>
  </p:sldMasterIdLst>
  <p:notesMasterIdLst>
    <p:notesMasterId r:id="rId31"/>
  </p:notesMasterIdLst>
  <p:sldIdLst>
    <p:sldId id="320" r:id="rId5"/>
    <p:sldId id="316" r:id="rId6"/>
    <p:sldId id="321" r:id="rId7"/>
    <p:sldId id="322" r:id="rId8"/>
    <p:sldId id="339" r:id="rId9"/>
    <p:sldId id="340" r:id="rId10"/>
    <p:sldId id="341" r:id="rId11"/>
    <p:sldId id="332" r:id="rId12"/>
    <p:sldId id="334" r:id="rId13"/>
    <p:sldId id="273" r:id="rId14"/>
    <p:sldId id="265" r:id="rId15"/>
    <p:sldId id="274" r:id="rId16"/>
    <p:sldId id="276" r:id="rId17"/>
    <p:sldId id="331" r:id="rId18"/>
    <p:sldId id="266" r:id="rId19"/>
    <p:sldId id="275" r:id="rId20"/>
    <p:sldId id="277" r:id="rId21"/>
    <p:sldId id="330" r:id="rId22"/>
    <p:sldId id="267" r:id="rId23"/>
    <p:sldId id="310" r:id="rId24"/>
    <p:sldId id="329" r:id="rId25"/>
    <p:sldId id="335" r:id="rId26"/>
    <p:sldId id="268" r:id="rId27"/>
    <p:sldId id="313" r:id="rId28"/>
    <p:sldId id="256" r:id="rId29"/>
    <p:sldId id="342" r:id="rId30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C75F09"/>
    <a:srgbClr val="A63850"/>
    <a:srgbClr val="BF415C"/>
    <a:srgbClr val="8893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7E3F3-29D9-4462-B920-023C0CAD9B06}" v="23" dt="2022-03-27T08:03:55.596"/>
    <p1510:client id="{9D8185FD-6152-4106-9B89-006572B33D67}" v="2" dt="2023-02-23T09:47:44.0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ść" userId="9904e03c8e34fefc" providerId="Windows Live" clId="Web-{4107E3F3-29D9-4462-B920-023C0CAD9B06}"/>
    <pc:docChg chg="modSld">
      <pc:chgData name="Gość" userId="9904e03c8e34fefc" providerId="Windows Live" clId="Web-{4107E3F3-29D9-4462-B920-023C0CAD9B06}" dt="2022-03-27T08:03:53.596" v="8" actId="20577"/>
      <pc:docMkLst>
        <pc:docMk/>
      </pc:docMkLst>
      <pc:sldChg chg="modSp">
        <pc:chgData name="Gość" userId="9904e03c8e34fefc" providerId="Windows Live" clId="Web-{4107E3F3-29D9-4462-B920-023C0CAD9B06}" dt="2022-03-27T08:03:53.596" v="8" actId="20577"/>
        <pc:sldMkLst>
          <pc:docMk/>
          <pc:sldMk cId="0" sldId="342"/>
        </pc:sldMkLst>
        <pc:spChg chg="mod">
          <ac:chgData name="Gość" userId="9904e03c8e34fefc" providerId="Windows Live" clId="Web-{4107E3F3-29D9-4462-B920-023C0CAD9B06}" dt="2022-03-27T08:03:53.596" v="8" actId="20577"/>
          <ac:spMkLst>
            <pc:docMk/>
            <pc:sldMk cId="0" sldId="342"/>
            <ac:spMk id="37892" creationId="{00000000-0000-0000-0000-000000000000}"/>
          </ac:spMkLst>
        </pc:spChg>
      </pc:sldChg>
    </pc:docChg>
  </pc:docChgLst>
  <pc:docChgLst>
    <pc:chgData name="Gość" userId="9904e03c8e34fefc" providerId="Windows Live" clId="Web-{9D8185FD-6152-4106-9B89-006572B33D67}"/>
    <pc:docChg chg="delSld">
      <pc:chgData name="Gość" userId="9904e03c8e34fefc" providerId="Windows Live" clId="Web-{9D8185FD-6152-4106-9B89-006572B33D67}" dt="2023-02-23T09:47:44.051" v="1"/>
      <pc:docMkLst>
        <pc:docMk/>
      </pc:docMkLst>
      <pc:sldChg chg="del">
        <pc:chgData name="Gość" userId="9904e03c8e34fefc" providerId="Windows Live" clId="Web-{9D8185FD-6152-4106-9B89-006572B33D67}" dt="2023-02-23T09:47:40.989" v="0"/>
        <pc:sldMkLst>
          <pc:docMk/>
          <pc:sldMk cId="0" sldId="314"/>
        </pc:sldMkLst>
      </pc:sldChg>
      <pc:sldChg chg="del">
        <pc:chgData name="Gość" userId="9904e03c8e34fefc" providerId="Windows Live" clId="Web-{9D8185FD-6152-4106-9B89-006572B33D67}" dt="2023-02-23T09:47:44.051" v="1"/>
        <pc:sldMkLst>
          <pc:docMk/>
          <pc:sldMk cId="0" sldId="31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8B4D08-9A3F-4AD3-8BD1-6B07DE6E978F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5BA99BB-C0DE-4620-88AD-93DE4CB6FA8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C0CE7-9EF8-4007-8A4C-8E9BFBDD5603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8F190-D10E-4E97-9576-B0DB16F8D50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CC191-19F7-4A8B-9A71-C9E4856B643B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9638-F8FE-4A32-AEA6-C0ECA878D88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D9248-771C-4A94-AD35-87B9696A12FD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AC9B6-AC0D-4B4B-BCDE-79B248DDB5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A37E3-6F6D-495F-804D-4F9C8194E63D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4FB93-2992-4661-81C0-88D7909BE8F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BBC07-AB9F-4136-84B9-D6D8086A1C85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6DA52-D1ED-4324-9B53-EC667B90028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92DD2-1BBE-4499-9C0E-7C8F11708071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08D7D-21C3-4AA7-87BF-F682D7DCF6E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DD442-5012-4F84-B9EF-3573389DA7D8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A655A-10E7-4C47-9B51-7A9982782E1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82269-A6C7-486D-882B-D3B8C2024E99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E5542-C07E-4895-A719-8CE19EE3F4C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DF64F-C8EE-478C-8C72-81CBACD92F3D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182DA-038F-40BD-952B-D7D7D3C4652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D17DD-21E5-44FC-8866-726A3BEF262F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91D3-6F4E-482C-AE42-CF5D139809D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CEBA5-2767-446F-A05A-7B727F07DD98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4106-E62E-4F64-947C-D5B644FE4E8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2AEF7-1C9D-4611-B9F7-949036C2D03A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EF0D2-DE57-45FC-9721-07E721A1746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89D24-520E-423B-9821-82178D3FB9B9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ED79A-0098-4AB8-8195-2E7A0BBE47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3F13A-793D-461B-A314-0D08C0C1386F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0D291-9285-4557-A055-FFF14FD764F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958B1-608F-46C4-AAC7-215D57F43B92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057CB-3F5D-45AE-A64E-9AA5848EBD9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A6E14-77DA-4EC9-9869-7287C1D77249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DD644-1AE0-410A-9C37-E9D09C001E9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1CF8-A847-4861-A6B3-C8830E2678EA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70D9F-7FA0-4A46-B99D-696E8EC40FA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1A36E-F441-4D1E-BAA5-7E16B0CC5572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403A6-9578-4A72-8CC3-E9552AB0449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0FF2A-2E31-48F7-89C5-3FFBFA2142C4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09922-F550-4235-98AD-8A918EF1E94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E8C05-23D5-4F3A-A7EA-1E55B81D25C8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5E212-F0D4-480E-A5DC-78486E5D1EE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143A8-9F73-4873-91E0-24A3B0A3AE4A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887CA-5F72-4348-8615-6639A064755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9D14-0EA0-4222-83D7-D6F619111F7C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99B5D-3D2C-42C1-B14D-E874566CC80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824" y="3886719"/>
            <a:ext cx="6400354" cy="1752451"/>
          </a:xfrm>
          <a:prstGeom prst="rect">
            <a:avLst/>
          </a:prstGeom>
        </p:spPr>
        <p:txBody>
          <a:bodyPr lIns="64059" tIns="32021" rIns="64059" bIns="32021"/>
          <a:lstStyle>
            <a:lvl1pPr marL="0" indent="0" algn="ctr">
              <a:buNone/>
              <a:defRPr/>
            </a:lvl1pPr>
            <a:lvl2pPr marL="320263" indent="0" algn="ctr">
              <a:buNone/>
              <a:defRPr/>
            </a:lvl2pPr>
            <a:lvl3pPr marL="640541" indent="0" algn="ctr">
              <a:buNone/>
              <a:defRPr/>
            </a:lvl3pPr>
            <a:lvl4pPr marL="960825" indent="0" algn="ctr">
              <a:buNone/>
              <a:defRPr/>
            </a:lvl4pPr>
            <a:lvl5pPr marL="1281093" indent="0" algn="ctr">
              <a:buNone/>
              <a:defRPr/>
            </a:lvl5pPr>
            <a:lvl6pPr marL="1601378" indent="0" algn="ctr">
              <a:buNone/>
              <a:defRPr/>
            </a:lvl6pPr>
            <a:lvl7pPr marL="1921642" indent="0" algn="ctr">
              <a:buNone/>
              <a:defRPr/>
            </a:lvl7pPr>
            <a:lvl8pPr marL="2241922" indent="0" algn="ctr">
              <a:buNone/>
              <a:defRPr/>
            </a:lvl8pPr>
            <a:lvl9pPr marL="25622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FA617-09E4-4AD2-B582-2796B438224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647" y="1600719"/>
            <a:ext cx="8228707" cy="4525119"/>
          </a:xfrm>
          <a:prstGeom prst="rect">
            <a:avLst/>
          </a:prstGeom>
        </p:spPr>
        <p:txBody>
          <a:bodyPr lIns="64059" tIns="32021" rIns="64059" bIns="32021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DCD01-2E09-45F0-B56C-3E397C3AD5B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lIns="64059" tIns="32021" rIns="64059" bIns="32021" anchor="b"/>
          <a:lstStyle>
            <a:lvl1pPr marL="0" indent="0">
              <a:buNone/>
              <a:defRPr sz="1400"/>
            </a:lvl1pPr>
            <a:lvl2pPr marL="320263" indent="0">
              <a:buNone/>
              <a:defRPr sz="1300"/>
            </a:lvl2pPr>
            <a:lvl3pPr marL="640541" indent="0">
              <a:buNone/>
              <a:defRPr sz="1100"/>
            </a:lvl3pPr>
            <a:lvl4pPr marL="960825" indent="0">
              <a:buNone/>
              <a:defRPr sz="1000"/>
            </a:lvl4pPr>
            <a:lvl5pPr marL="1281093" indent="0">
              <a:buNone/>
              <a:defRPr sz="1000"/>
            </a:lvl5pPr>
            <a:lvl6pPr marL="1601378" indent="0">
              <a:buNone/>
              <a:defRPr sz="1000"/>
            </a:lvl6pPr>
            <a:lvl7pPr marL="1921642" indent="0">
              <a:buNone/>
              <a:defRPr sz="1000"/>
            </a:lvl7pPr>
            <a:lvl8pPr marL="2241922" indent="0">
              <a:buNone/>
              <a:defRPr sz="1000"/>
            </a:lvl8pPr>
            <a:lvl9pPr marL="25622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8FB80-ED10-439A-9E56-894E50E9CBE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648" y="1600719"/>
            <a:ext cx="4060775" cy="4525119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25579" y="1600719"/>
            <a:ext cx="4060775" cy="4525119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C7DA6-BB83-4F3A-B510-F08B6979E44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lIns="64059" tIns="32021" rIns="64059" bIns="32021" anchor="b"/>
          <a:lstStyle>
            <a:lvl1pPr marL="0" indent="0">
              <a:buNone/>
              <a:defRPr sz="1700" b="1"/>
            </a:lvl1pPr>
            <a:lvl2pPr marL="320263" indent="0">
              <a:buNone/>
              <a:defRPr sz="1400" b="1"/>
            </a:lvl2pPr>
            <a:lvl3pPr marL="640541" indent="0">
              <a:buNone/>
              <a:defRPr sz="1300" b="1"/>
            </a:lvl3pPr>
            <a:lvl4pPr marL="960825" indent="0">
              <a:buNone/>
              <a:defRPr sz="1100" b="1"/>
            </a:lvl4pPr>
            <a:lvl5pPr marL="1281093" indent="0">
              <a:buNone/>
              <a:defRPr sz="1100" b="1"/>
            </a:lvl5pPr>
            <a:lvl6pPr marL="1601378" indent="0">
              <a:buNone/>
              <a:defRPr sz="1100" b="1"/>
            </a:lvl6pPr>
            <a:lvl7pPr marL="1921642" indent="0">
              <a:buNone/>
              <a:defRPr sz="1100" b="1"/>
            </a:lvl7pPr>
            <a:lvl8pPr marL="2241922" indent="0">
              <a:buNone/>
              <a:defRPr sz="1100" b="1"/>
            </a:lvl8pPr>
            <a:lvl9pPr marL="2562200" indent="0">
              <a:buNone/>
              <a:defRPr sz="11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lIns="64059" tIns="32021" rIns="64059" bIns="32021" anchor="b"/>
          <a:lstStyle>
            <a:lvl1pPr marL="0" indent="0">
              <a:buNone/>
              <a:defRPr sz="1700" b="1"/>
            </a:lvl1pPr>
            <a:lvl2pPr marL="320263" indent="0">
              <a:buNone/>
              <a:defRPr sz="1400" b="1"/>
            </a:lvl2pPr>
            <a:lvl3pPr marL="640541" indent="0">
              <a:buNone/>
              <a:defRPr sz="1300" b="1"/>
            </a:lvl3pPr>
            <a:lvl4pPr marL="960825" indent="0">
              <a:buNone/>
              <a:defRPr sz="1100" b="1"/>
            </a:lvl4pPr>
            <a:lvl5pPr marL="1281093" indent="0">
              <a:buNone/>
              <a:defRPr sz="1100" b="1"/>
            </a:lvl5pPr>
            <a:lvl6pPr marL="1601378" indent="0">
              <a:buNone/>
              <a:defRPr sz="1100" b="1"/>
            </a:lvl6pPr>
            <a:lvl7pPr marL="1921642" indent="0">
              <a:buNone/>
              <a:defRPr sz="1100" b="1"/>
            </a:lvl7pPr>
            <a:lvl8pPr marL="2241922" indent="0">
              <a:buNone/>
              <a:defRPr sz="1100" b="1"/>
            </a:lvl8pPr>
            <a:lvl9pPr marL="2562200" indent="0">
              <a:buNone/>
              <a:defRPr sz="11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12A43-DA0E-46F1-9A57-521BFFA09B2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023A5-9434-4C4D-BAF7-04B654E689C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6E600-C5C9-4D6A-8F0C-0F1E93C68C5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719" y="273545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lIns="64059" tIns="32021" rIns="64059" bIns="32021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719" y="1435448"/>
            <a:ext cx="3008189" cy="4690318"/>
          </a:xfrm>
          <a:prstGeom prst="rect">
            <a:avLst/>
          </a:prstGeom>
        </p:spPr>
        <p:txBody>
          <a:bodyPr lIns="64059" tIns="32021" rIns="64059" bIns="32021"/>
          <a:lstStyle>
            <a:lvl1pPr marL="0" indent="0">
              <a:buNone/>
              <a:defRPr sz="1000"/>
            </a:lvl1pPr>
            <a:lvl2pPr marL="320263" indent="0">
              <a:buNone/>
              <a:defRPr sz="800"/>
            </a:lvl2pPr>
            <a:lvl3pPr marL="640541" indent="0">
              <a:buNone/>
              <a:defRPr sz="700"/>
            </a:lvl3pPr>
            <a:lvl4pPr marL="960825" indent="0">
              <a:buNone/>
              <a:defRPr sz="600"/>
            </a:lvl4pPr>
            <a:lvl5pPr marL="1281093" indent="0">
              <a:buNone/>
              <a:defRPr sz="600"/>
            </a:lvl5pPr>
            <a:lvl6pPr marL="1601378" indent="0">
              <a:buNone/>
              <a:defRPr sz="600"/>
            </a:lvl6pPr>
            <a:lvl7pPr marL="1921642" indent="0">
              <a:buNone/>
              <a:defRPr sz="600"/>
            </a:lvl7pPr>
            <a:lvl8pPr marL="2241922" indent="0">
              <a:buNone/>
              <a:defRPr sz="600"/>
            </a:lvl8pPr>
            <a:lvl9pPr marL="2562200" indent="0">
              <a:buNone/>
              <a:defRPr sz="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1387A-C25F-410E-8E47-50D7821E274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707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707" y="612800"/>
            <a:ext cx="5486177" cy="4114354"/>
          </a:xfrm>
          <a:prstGeom prst="rect">
            <a:avLst/>
          </a:prstGeom>
        </p:spPr>
        <p:txBody>
          <a:bodyPr lIns="64059" tIns="32021" rIns="64059" bIns="32021"/>
          <a:lstStyle>
            <a:lvl1pPr marL="0" indent="0">
              <a:buNone/>
              <a:defRPr sz="2200"/>
            </a:lvl1pPr>
            <a:lvl2pPr marL="320263" indent="0">
              <a:buNone/>
              <a:defRPr sz="2000"/>
            </a:lvl2pPr>
            <a:lvl3pPr marL="640541" indent="0">
              <a:buNone/>
              <a:defRPr sz="1700"/>
            </a:lvl3pPr>
            <a:lvl4pPr marL="960825" indent="0">
              <a:buNone/>
              <a:defRPr sz="1400"/>
            </a:lvl4pPr>
            <a:lvl5pPr marL="1281093" indent="0">
              <a:buNone/>
              <a:defRPr sz="1400"/>
            </a:lvl5pPr>
            <a:lvl6pPr marL="1601378" indent="0">
              <a:buNone/>
              <a:defRPr sz="1400"/>
            </a:lvl6pPr>
            <a:lvl7pPr marL="1921642" indent="0">
              <a:buNone/>
              <a:defRPr sz="1400"/>
            </a:lvl7pPr>
            <a:lvl8pPr marL="2241922" indent="0">
              <a:buNone/>
              <a:defRPr sz="1400"/>
            </a:lvl8pPr>
            <a:lvl9pPr marL="2562200" indent="0">
              <a:buNone/>
              <a:defRPr sz="1400"/>
            </a:lvl9pPr>
          </a:lstStyle>
          <a:p>
            <a:pPr lvl="0"/>
            <a:endParaRPr lang="pl-PL" noProof="0" dirty="0">
              <a:sym typeface="Calibri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707" y="5367860"/>
            <a:ext cx="5486177" cy="804788"/>
          </a:xfrm>
          <a:prstGeom prst="rect">
            <a:avLst/>
          </a:prstGeom>
        </p:spPr>
        <p:txBody>
          <a:bodyPr lIns="64059" tIns="32021" rIns="64059" bIns="32021"/>
          <a:lstStyle>
            <a:lvl1pPr marL="0" indent="0">
              <a:buNone/>
              <a:defRPr sz="1000"/>
            </a:lvl1pPr>
            <a:lvl2pPr marL="320263" indent="0">
              <a:buNone/>
              <a:defRPr sz="800"/>
            </a:lvl2pPr>
            <a:lvl3pPr marL="640541" indent="0">
              <a:buNone/>
              <a:defRPr sz="700"/>
            </a:lvl3pPr>
            <a:lvl4pPr marL="960825" indent="0">
              <a:buNone/>
              <a:defRPr sz="600"/>
            </a:lvl4pPr>
            <a:lvl5pPr marL="1281093" indent="0">
              <a:buNone/>
              <a:defRPr sz="600"/>
            </a:lvl5pPr>
            <a:lvl6pPr marL="1601378" indent="0">
              <a:buNone/>
              <a:defRPr sz="600"/>
            </a:lvl6pPr>
            <a:lvl7pPr marL="1921642" indent="0">
              <a:buNone/>
              <a:defRPr sz="600"/>
            </a:lvl7pPr>
            <a:lvl8pPr marL="2241922" indent="0">
              <a:buNone/>
              <a:defRPr sz="600"/>
            </a:lvl8pPr>
            <a:lvl9pPr marL="2562200" indent="0">
              <a:buNone/>
              <a:defRPr sz="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5EFA7-78A2-466D-AE7A-8CA3B84F339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647" y="1600719"/>
            <a:ext cx="8228707" cy="4525119"/>
          </a:xfrm>
          <a:prstGeom prst="rect">
            <a:avLst/>
          </a:prstGeom>
        </p:spPr>
        <p:txBody>
          <a:bodyPr vert="eaVert" lIns="64059" tIns="32021" rIns="64059" bIns="32021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F8663-2B2A-4762-B48E-FFB40365571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30294" y="274588"/>
            <a:ext cx="2058293" cy="585117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5415" y="274588"/>
            <a:ext cx="6067723" cy="5851178"/>
          </a:xfrm>
          <a:prstGeom prst="rect">
            <a:avLst/>
          </a:prstGeom>
        </p:spPr>
        <p:txBody>
          <a:bodyPr vert="eaVert" lIns="64059" tIns="32021" rIns="64059" bIns="32021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F3B56-BAAA-45FC-AA8F-BBFA69DE147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ytuł, 2 elementy zawartości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cs typeface="ヒラギノ角ゴ ProN W3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alibri" pitchFamily="34" charset="0"/>
                <a:cs typeface="ヒラギノ角ゴ ProN W3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8B6AC-7901-4BF5-AB80-8E33EDE8DD9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Prostokąt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Prostokąt zaokrąglony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Prostokąt zaokrąglony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Prostokąt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Prostokąt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Prostokąt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Prostokąt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17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B4825D-521C-42DD-9B53-AED59391ABC2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18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DE5CF77-28E6-43B2-9017-285ADE0E6A6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21C8E-321D-45CA-B88C-E454CF7E2C42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C673F-FD49-4B87-ACE4-DB6E514321F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B33D0-8C10-4DE1-9BEC-ED1BE5F89F68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AE078-E462-4BFB-BEDD-7C2533C2AA8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A7A28-ABC3-4BF8-AEDE-155CE658705E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390A7-32C4-4841-BC54-B0B20DA7259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7C424C7-25D7-4F73-85E2-0849A7E3421C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8" name="Symbol zastępczy numeru slajd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6E06972-C63C-45C1-ACC2-3A76996607B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9" name="Symbol zastępczy stopki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9F5EA-5C46-4E24-9437-04FC58811465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63672-DF4D-452D-979B-33732E6E80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72735-F037-4686-83A4-20FB8E26B2A4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98F83-7A15-4992-AEF4-A6804D9AC5B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9BB13-A51F-48E9-B21B-2122402BFC63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92EC1-BD86-4CC4-82C0-3401F78944C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9F52D-468E-436C-8044-A2526AD807AE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16823-1A46-4B2E-8C30-5E5EC67CC89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369B5-5EFD-4FBC-9FCA-0B1E77C02AA1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1C887-BBC0-4FB3-B6B1-858372F1927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4AE96-1FC5-4878-B9AC-4908126CBCD1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B4064-94D4-49D3-B9ED-2CB8BCE8186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F958-0184-4AA3-AB40-B7CFE813786C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A21B8-2E76-407D-BFD6-4D959F98117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5DF35B2-1A1A-47EA-B470-4810FC8EDECC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3D6CB4D0-CCEB-49A1-8A89-3788A3F1022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30" r:id="rId1"/>
    <p:sldLayoutId id="2147486331" r:id="rId2"/>
    <p:sldLayoutId id="2147486332" r:id="rId3"/>
    <p:sldLayoutId id="2147486333" r:id="rId4"/>
    <p:sldLayoutId id="2147486334" r:id="rId5"/>
    <p:sldLayoutId id="2147486335" r:id="rId6"/>
    <p:sldLayoutId id="2147486336" r:id="rId7"/>
    <p:sldLayoutId id="2147486337" r:id="rId8"/>
    <p:sldLayoutId id="2147486338" r:id="rId9"/>
    <p:sldLayoutId id="2147486339" r:id="rId10"/>
    <p:sldLayoutId id="21474863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</a:p>
        </p:txBody>
      </p:sp>
      <p:sp>
        <p:nvSpPr>
          <p:cNvPr id="2051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28F6C2-335D-4A15-B667-2C46F8BE3C5D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6227CB30-A748-4593-9986-AD0583EFAAB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41" r:id="rId1"/>
    <p:sldLayoutId id="2147486342" r:id="rId2"/>
    <p:sldLayoutId id="2147486343" r:id="rId3"/>
    <p:sldLayoutId id="2147486344" r:id="rId4"/>
    <p:sldLayoutId id="2147486345" r:id="rId5"/>
    <p:sldLayoutId id="2147486346" r:id="rId6"/>
    <p:sldLayoutId id="2147486347" r:id="rId7"/>
    <p:sldLayoutId id="2147486348" r:id="rId8"/>
    <p:sldLayoutId id="2147486349" r:id="rId9"/>
    <p:sldLayoutId id="2147486350" r:id="rId10"/>
    <p:sldLayoutId id="21474863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4638"/>
            <a:ext cx="8232775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26683" tIns="26683" rIns="26683" bIns="266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Calibri" pitchFamily="34" charset="0"/>
              </a:rPr>
              <a:t>Click to edit Master title style</a:t>
            </a:r>
          </a:p>
        </p:txBody>
      </p:sp>
      <p:sp>
        <p:nvSpPr>
          <p:cNvPr id="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478838" y="6494463"/>
            <a:ext cx="207962" cy="222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64059" tIns="32021" rIns="64059" bIns="32021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878787"/>
                </a:solidFill>
                <a:latin typeface="Calibri" pitchFamily="34" charset="0"/>
                <a:cs typeface="ヒラギノ角ゴ ProN W3"/>
                <a:sym typeface="Calibri" pitchFamily="34" charset="0"/>
              </a:defRPr>
            </a:lvl1pPr>
          </a:lstStyle>
          <a:p>
            <a:pPr>
              <a:defRPr/>
            </a:pPr>
            <a:fld id="{829FA7CF-D3F8-42C7-AD99-DE0B9D5441C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52" r:id="rId1"/>
    <p:sldLayoutId id="2147486353" r:id="rId2"/>
    <p:sldLayoutId id="2147486354" r:id="rId3"/>
    <p:sldLayoutId id="2147486355" r:id="rId4"/>
    <p:sldLayoutId id="2147486356" r:id="rId5"/>
    <p:sldLayoutId id="2147486357" r:id="rId6"/>
    <p:sldLayoutId id="2147486358" r:id="rId7"/>
    <p:sldLayoutId id="2147486359" r:id="rId8"/>
    <p:sldLayoutId id="2147486360" r:id="rId9"/>
    <p:sldLayoutId id="2147486361" r:id="rId10"/>
    <p:sldLayoutId id="2147486362" r:id="rId11"/>
    <p:sldLayoutId id="2147486371" r:id="rId12"/>
  </p:sldLayoutIdLst>
  <p:transition spd="slow"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pitchFamily="34" charset="0"/>
        </a:defRPr>
      </a:lvl5pPr>
      <a:lvl6pPr marL="32026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64054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96082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128109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titleStyle>
    <p:bodyStyle>
      <a:lvl1pPr marL="239713" indent="-239713" algn="l" rtl="0" eaLnBrk="0" fontAlgn="base" hangingPunct="0">
        <a:spcBef>
          <a:spcPts val="775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31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519113" indent="-200025" algn="l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7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2pPr>
      <a:lvl3pPr marL="800100" indent="-158750" algn="l" rtl="0" eaLnBrk="0" fontAlgn="base" hangingPunct="0">
        <a:spcBef>
          <a:spcPts val="563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3pPr>
      <a:lvl4pPr marL="1120775" indent="-158750" algn="l" rtl="0" eaLnBrk="0" fontAlgn="base" hangingPunct="0">
        <a:spcBef>
          <a:spcPts val="488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4pPr>
      <a:lvl5pPr marL="1439863" indent="-158750" algn="l" rtl="0" eaLnBrk="0" fontAlgn="base" hangingPunct="0">
        <a:spcBef>
          <a:spcPts val="488"/>
        </a:spcBef>
        <a:spcAft>
          <a:spcPct val="0"/>
        </a:spcAft>
        <a:buClr>
          <a:srgbClr val="000000"/>
        </a:buClr>
        <a:buSzPct val="100000"/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5pPr>
      <a:lvl6pPr marL="1761535" indent="-160144" algn="l" rtl="0" fontAlgn="base">
        <a:spcBef>
          <a:spcPts val="492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081786" indent="-160144" algn="l" rtl="0" fontAlgn="base">
        <a:spcBef>
          <a:spcPts val="492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2402070" indent="-160144" algn="l" rtl="0" fontAlgn="base">
        <a:spcBef>
          <a:spcPts val="492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2722327" indent="-160144" algn="l" rtl="0" fontAlgn="base">
        <a:spcBef>
          <a:spcPts val="492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pl-PL"/>
      </a:defPPr>
      <a:lvl1pPr marL="0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0263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0541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0825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1093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1378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1642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1922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62200" algn="l" defTabSz="64054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Prostokąt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Prostokąt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Prostokąt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Prostokąt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Prostokąt zaokrąglony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Prostokąt zaokrąglony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Prostokąt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Prostokąt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Prostokąt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Prostokąt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Prostokąt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Prostokąt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11" name="Symbol zastępczy tytułu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4112" name="Symbol zastępczy tekstu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204774EF-C5D1-4B60-BF85-C3B31745BFA9}" type="datetimeFigureOut">
              <a:rPr lang="pl-PL"/>
              <a:pPr>
                <a:defRPr/>
              </a:pPr>
              <a:t>23.02.2023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3A099E-2963-425D-9E45-4F8FC2813F3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372" r:id="rId1"/>
    <p:sldLayoutId id="2147486363" r:id="rId2"/>
    <p:sldLayoutId id="2147486364" r:id="rId3"/>
    <p:sldLayoutId id="2147486365" r:id="rId4"/>
    <p:sldLayoutId id="2147486373" r:id="rId5"/>
    <p:sldLayoutId id="2147486374" r:id="rId6"/>
    <p:sldLayoutId id="2147486366" r:id="rId7"/>
    <p:sldLayoutId id="2147486367" r:id="rId8"/>
    <p:sldLayoutId id="2147486368" r:id="rId9"/>
    <p:sldLayoutId id="2147486369" r:id="rId10"/>
    <p:sldLayoutId id="2147486370" r:id="rId11"/>
    <p:sldLayoutId id="214748637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3.png"/><Relationship Id="rId21" Type="http://schemas.openxmlformats.org/officeDocument/2006/relationships/image" Target="../media/image50.png"/><Relationship Id="rId7" Type="http://schemas.openxmlformats.org/officeDocument/2006/relationships/image" Target="../media/image37.png"/><Relationship Id="rId12" Type="http://schemas.openxmlformats.org/officeDocument/2006/relationships/image" Target="../media/image22.png"/><Relationship Id="rId17" Type="http://schemas.openxmlformats.org/officeDocument/2006/relationships/image" Target="../media/image46.png"/><Relationship Id="rId2" Type="http://schemas.openxmlformats.org/officeDocument/2006/relationships/image" Target="../media/image32.png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10" Type="http://schemas.openxmlformats.org/officeDocument/2006/relationships/image" Target="../media/image40.png"/><Relationship Id="rId19" Type="http://schemas.openxmlformats.org/officeDocument/2006/relationships/image" Target="../media/image48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://www.bialystok.pl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6.png"/><Relationship Id="rId7" Type="http://schemas.openxmlformats.org/officeDocument/2006/relationships/hyperlink" Target="http://www.ckubialystok.pl/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hyperlink" Target="mailto:lcdz1234@gmail.com" TargetMode="External"/><Relationship Id="rId4" Type="http://schemas.openxmlformats.org/officeDocument/2006/relationships/hyperlink" Target="mailto:lcdz@ckubialystok.pl" TargetMode="External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5000">
              <a:srgbClr val="FFFFFF">
                <a:alpha val="76000"/>
              </a:srgb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nalezione obrazy dla zapytania rodzice z nastolatkam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71480"/>
            <a:ext cx="7879448" cy="44291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12500"/>
          </a:effectLst>
        </p:spPr>
      </p:pic>
      <p:sp>
        <p:nvSpPr>
          <p:cNvPr id="10243" name="pole tekstowe 2"/>
          <p:cNvSpPr txBox="1">
            <a:spLocks noChangeArrowheads="1"/>
          </p:cNvSpPr>
          <p:nvPr/>
        </p:nvSpPr>
        <p:spPr bwMode="auto">
          <a:xfrm>
            <a:off x="357188" y="5000625"/>
            <a:ext cx="85725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pl-PL" sz="4400" b="1">
                <a:solidFill>
                  <a:srgbClr val="008080"/>
                </a:solidFill>
                <a:latin typeface="Monotype Corsiva" pitchFamily="66" charset="0"/>
                <a:ea typeface="Arabic Typesetting"/>
                <a:cs typeface="Arabic Typesetting"/>
              </a:rPr>
              <a:t>RODZIC   - jako doradca swojego dziecka w wyborze szkoły ponadpodstawowej </a:t>
            </a:r>
            <a:endParaRPr lang="pl-PL" sz="2100">
              <a:solidFill>
                <a:srgbClr val="008080"/>
              </a:solidFill>
              <a:latin typeface="Monotype Corsiva" pitchFamily="66" charset="0"/>
              <a:ea typeface="DFKai-SB"/>
              <a:cs typeface="DFKai-SB"/>
            </a:endParaRPr>
          </a:p>
        </p:txBody>
      </p:sp>
      <p:pic>
        <p:nvPicPr>
          <p:cNvPr id="10244" name="Obraz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50"/>
            <a:ext cx="2024063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11"/>
          <p:cNvSpPr>
            <a:spLocks noChangeArrowheads="1"/>
          </p:cNvSpPr>
          <p:nvPr/>
        </p:nvSpPr>
        <p:spPr bwMode="auto">
          <a:xfrm>
            <a:off x="754063" y="5160963"/>
            <a:ext cx="39687" cy="0"/>
          </a:xfrm>
          <a:custGeom>
            <a:avLst/>
            <a:gdLst>
              <a:gd name="T0" fmla="*/ 0 w 40004"/>
              <a:gd name="T1" fmla="*/ 40004 w 40004"/>
            </a:gdLst>
            <a:ahLst/>
            <a:cxnLst/>
            <a:rect l="T0" t="0" r="T1" b="0"/>
            <a:pathLst>
              <a:path w="40004">
                <a:moveTo>
                  <a:pt x="39674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858585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1267" name="object 12"/>
          <p:cNvSpPr>
            <a:spLocks noChangeArrowheads="1"/>
          </p:cNvSpPr>
          <p:nvPr/>
        </p:nvSpPr>
        <p:spPr bwMode="auto">
          <a:xfrm>
            <a:off x="754063" y="5724525"/>
            <a:ext cx="39687" cy="41275"/>
          </a:xfrm>
          <a:custGeom>
            <a:avLst/>
            <a:gdLst>
              <a:gd name="T0" fmla="*/ 0 w 40004"/>
              <a:gd name="T1" fmla="*/ 0 h 41910"/>
              <a:gd name="T2" fmla="*/ 40004 w 40004"/>
              <a:gd name="T3" fmla="*/ 41910 h 41910"/>
            </a:gdLst>
            <a:ahLst/>
            <a:cxnLst/>
            <a:rect l="T0" t="T1" r="T2" b="T3"/>
            <a:pathLst>
              <a:path w="40004" h="41910">
                <a:moveTo>
                  <a:pt x="39674" y="0"/>
                </a:moveTo>
                <a:lnTo>
                  <a:pt x="0" y="0"/>
                </a:lnTo>
              </a:path>
              <a:path w="40004" h="41910">
                <a:moveTo>
                  <a:pt x="39623" y="698"/>
                </a:moveTo>
                <a:lnTo>
                  <a:pt x="39623" y="41363"/>
                </a:lnTo>
              </a:path>
            </a:pathLst>
          </a:custGeom>
          <a:noFill/>
          <a:ln w="9525">
            <a:solidFill>
              <a:srgbClr val="858585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grpSp>
        <p:nvGrpSpPr>
          <p:cNvPr id="11268" name="object 13"/>
          <p:cNvGrpSpPr>
            <a:grpSpLocks/>
          </p:cNvGrpSpPr>
          <p:nvPr/>
        </p:nvGrpSpPr>
        <p:grpSpPr bwMode="auto">
          <a:xfrm>
            <a:off x="714375" y="1785938"/>
            <a:ext cx="8072438" cy="3922712"/>
            <a:chOff x="754443" y="1557527"/>
            <a:chExt cx="7995284" cy="4208145"/>
          </a:xfrm>
        </p:grpSpPr>
        <p:sp>
          <p:nvSpPr>
            <p:cNvPr id="11326" name="object 14"/>
            <p:cNvSpPr>
              <a:spLocks noChangeArrowheads="1"/>
            </p:cNvSpPr>
            <p:nvPr/>
          </p:nvSpPr>
          <p:spPr bwMode="auto">
            <a:xfrm>
              <a:off x="786380" y="1557527"/>
              <a:ext cx="7962910" cy="417880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1327" name="object 15"/>
            <p:cNvSpPr>
              <a:spLocks noChangeArrowheads="1"/>
            </p:cNvSpPr>
            <p:nvPr/>
          </p:nvSpPr>
          <p:spPr bwMode="auto">
            <a:xfrm>
              <a:off x="754443" y="1782063"/>
              <a:ext cx="7694295" cy="3983354"/>
            </a:xfrm>
            <a:custGeom>
              <a:avLst/>
              <a:gdLst>
                <a:gd name="T0" fmla="*/ 0 w 7694295"/>
                <a:gd name="T1" fmla="*/ 0 h 3983354"/>
                <a:gd name="T2" fmla="*/ 7694295 w 7694295"/>
                <a:gd name="T3" fmla="*/ 3983354 h 3983354"/>
              </a:gdLst>
              <a:ahLst/>
              <a:cxnLst/>
              <a:rect l="T0" t="T1" r="T2" b="T3"/>
              <a:pathLst>
                <a:path w="7694295" h="3983354">
                  <a:moveTo>
                    <a:pt x="39674" y="2816352"/>
                  </a:moveTo>
                  <a:lnTo>
                    <a:pt x="0" y="2816352"/>
                  </a:lnTo>
                </a:path>
                <a:path w="7694295" h="3983354">
                  <a:moveTo>
                    <a:pt x="39674" y="2252472"/>
                  </a:moveTo>
                  <a:lnTo>
                    <a:pt x="0" y="2252472"/>
                  </a:lnTo>
                </a:path>
                <a:path w="7694295" h="3983354">
                  <a:moveTo>
                    <a:pt x="39674" y="1690115"/>
                  </a:moveTo>
                  <a:lnTo>
                    <a:pt x="0" y="1690115"/>
                  </a:lnTo>
                </a:path>
                <a:path w="7694295" h="3983354">
                  <a:moveTo>
                    <a:pt x="39674" y="1126236"/>
                  </a:moveTo>
                  <a:lnTo>
                    <a:pt x="0" y="1126236"/>
                  </a:lnTo>
                </a:path>
                <a:path w="7694295" h="3983354">
                  <a:moveTo>
                    <a:pt x="39674" y="563880"/>
                  </a:moveTo>
                  <a:lnTo>
                    <a:pt x="0" y="563880"/>
                  </a:lnTo>
                </a:path>
                <a:path w="7694295" h="3983354">
                  <a:moveTo>
                    <a:pt x="39674" y="0"/>
                  </a:moveTo>
                  <a:lnTo>
                    <a:pt x="0" y="0"/>
                  </a:lnTo>
                </a:path>
                <a:path w="7694295" h="3983354">
                  <a:moveTo>
                    <a:pt x="7694231" y="3942600"/>
                  </a:moveTo>
                  <a:lnTo>
                    <a:pt x="7694231" y="3983266"/>
                  </a:lnTo>
                </a:path>
              </a:pathLst>
            </a:custGeom>
            <a:noFill/>
            <a:ln w="9525">
              <a:solidFill>
                <a:srgbClr val="858585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76238" y="4502150"/>
            <a:ext cx="312737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0" fontAlgn="auto" hangingPunct="0">
              <a:spcBef>
                <a:spcPts val="95"/>
              </a:spcBef>
              <a:spcAft>
                <a:spcPts val="0"/>
              </a:spcAft>
              <a:defRPr/>
            </a:pPr>
            <a:r>
              <a:rPr sz="1000" spc="-5" dirty="0">
                <a:latin typeface="Carlito"/>
                <a:cs typeface="Carlito"/>
              </a:rPr>
              <a:t>1</a:t>
            </a:r>
            <a:r>
              <a:rPr sz="1000" spc="-70" dirty="0">
                <a:latin typeface="Carlito"/>
                <a:cs typeface="Carlito"/>
              </a:rPr>
              <a:t> </a:t>
            </a:r>
            <a:r>
              <a:rPr sz="1000" dirty="0">
                <a:latin typeface="Carlito"/>
                <a:cs typeface="Carlito"/>
              </a:rPr>
              <a:t>000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6238" y="3938588"/>
            <a:ext cx="312737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0" fontAlgn="auto" hangingPunct="0">
              <a:spcBef>
                <a:spcPts val="95"/>
              </a:spcBef>
              <a:spcAft>
                <a:spcPts val="0"/>
              </a:spcAft>
              <a:defRPr/>
            </a:pPr>
            <a:r>
              <a:rPr sz="1000" spc="-5" dirty="0">
                <a:latin typeface="Carlito"/>
                <a:cs typeface="Carlito"/>
              </a:rPr>
              <a:t>1</a:t>
            </a:r>
            <a:r>
              <a:rPr sz="1000" spc="-70" dirty="0">
                <a:latin typeface="Carlito"/>
                <a:cs typeface="Carlito"/>
              </a:rPr>
              <a:t> </a:t>
            </a:r>
            <a:r>
              <a:rPr sz="1000" dirty="0">
                <a:latin typeface="Carlito"/>
                <a:cs typeface="Carlito"/>
              </a:rPr>
              <a:t>500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6238" y="3376613"/>
            <a:ext cx="312737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0" fontAlgn="auto" hangingPunct="0">
              <a:spcBef>
                <a:spcPts val="95"/>
              </a:spcBef>
              <a:spcAft>
                <a:spcPts val="0"/>
              </a:spcAft>
              <a:defRPr/>
            </a:pPr>
            <a:r>
              <a:rPr sz="1000" spc="-5" dirty="0">
                <a:latin typeface="Carlito"/>
                <a:cs typeface="Carlito"/>
              </a:rPr>
              <a:t>2</a:t>
            </a:r>
            <a:r>
              <a:rPr sz="1000" spc="-70" dirty="0">
                <a:latin typeface="Carlito"/>
                <a:cs typeface="Carlito"/>
              </a:rPr>
              <a:t> </a:t>
            </a:r>
            <a:r>
              <a:rPr sz="1000" dirty="0">
                <a:latin typeface="Carlito"/>
                <a:cs typeface="Carlito"/>
              </a:rPr>
              <a:t>000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6238" y="2813050"/>
            <a:ext cx="312737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0" fontAlgn="auto" hangingPunct="0">
              <a:spcBef>
                <a:spcPts val="95"/>
              </a:spcBef>
              <a:spcAft>
                <a:spcPts val="0"/>
              </a:spcAft>
              <a:defRPr/>
            </a:pPr>
            <a:r>
              <a:rPr sz="1000" spc="-5" dirty="0">
                <a:latin typeface="Carlito"/>
                <a:cs typeface="Carlito"/>
              </a:rPr>
              <a:t>2</a:t>
            </a:r>
            <a:r>
              <a:rPr sz="1000" spc="-70" dirty="0">
                <a:latin typeface="Carlito"/>
                <a:cs typeface="Carlito"/>
              </a:rPr>
              <a:t> </a:t>
            </a:r>
            <a:r>
              <a:rPr sz="1000" dirty="0">
                <a:latin typeface="Carlito"/>
                <a:cs typeface="Carlito"/>
              </a:rPr>
              <a:t>500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6238" y="2249488"/>
            <a:ext cx="312737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0" fontAlgn="auto" hangingPunct="0">
              <a:spcBef>
                <a:spcPts val="95"/>
              </a:spcBef>
              <a:spcAft>
                <a:spcPts val="0"/>
              </a:spcAft>
              <a:defRPr/>
            </a:pPr>
            <a:r>
              <a:rPr sz="1000" spc="-5" dirty="0">
                <a:latin typeface="Carlito"/>
                <a:cs typeface="Carlito"/>
              </a:rPr>
              <a:t>3</a:t>
            </a:r>
            <a:r>
              <a:rPr sz="1000" spc="-70" dirty="0">
                <a:latin typeface="Carlito"/>
                <a:cs typeface="Carlito"/>
              </a:rPr>
              <a:t> </a:t>
            </a:r>
            <a:r>
              <a:rPr sz="1000" dirty="0">
                <a:latin typeface="Carlito"/>
                <a:cs typeface="Carlito"/>
              </a:rPr>
              <a:t>000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6238" y="1687513"/>
            <a:ext cx="312737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0" fontAlgn="auto" hangingPunct="0">
              <a:spcBef>
                <a:spcPts val="95"/>
              </a:spcBef>
              <a:spcAft>
                <a:spcPts val="0"/>
              </a:spcAft>
              <a:defRPr/>
            </a:pPr>
            <a:r>
              <a:rPr sz="1000" spc="-5" dirty="0">
                <a:latin typeface="Carlito"/>
                <a:cs typeface="Carlito"/>
              </a:rPr>
              <a:t>3</a:t>
            </a:r>
            <a:r>
              <a:rPr sz="1000" spc="-70" dirty="0">
                <a:latin typeface="Carlito"/>
                <a:cs typeface="Carlito"/>
              </a:rPr>
              <a:t> </a:t>
            </a:r>
            <a:r>
              <a:rPr sz="1000" dirty="0">
                <a:latin typeface="Carlito"/>
                <a:cs typeface="Carlito"/>
              </a:rPr>
              <a:t>500</a:t>
            </a:r>
            <a:endParaRPr sz="1000">
              <a:latin typeface="Carlito"/>
              <a:cs typeface="Carlito"/>
            </a:endParaRPr>
          </a:p>
        </p:txBody>
      </p:sp>
      <p:sp>
        <p:nvSpPr>
          <p:cNvPr id="11275" name="object 22"/>
          <p:cNvSpPr txBox="1">
            <a:spLocks noChangeArrowheads="1"/>
          </p:cNvSpPr>
          <p:nvPr/>
        </p:nvSpPr>
        <p:spPr bwMode="auto">
          <a:xfrm>
            <a:off x="2027238" y="4606925"/>
            <a:ext cx="258762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eaLnBrk="0" hangingPunct="0">
              <a:spcBef>
                <a:spcPts val="100"/>
              </a:spcBef>
            </a:pPr>
            <a:r>
              <a:rPr lang="pl-PL" sz="1200" b="1">
                <a:latin typeface="Carlito"/>
                <a:ea typeface="Carlito"/>
                <a:cs typeface="Carlito"/>
              </a:rPr>
              <a:t>887</a:t>
            </a:r>
            <a:endParaRPr lang="pl-PL" sz="1200">
              <a:latin typeface="Carlito"/>
              <a:ea typeface="Carlito"/>
              <a:cs typeface="Carli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22575" y="3949700"/>
            <a:ext cx="371475" cy="20796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1200" b="1" dirty="0">
                <a:latin typeface="Carlito"/>
                <a:cs typeface="Carlito"/>
              </a:rPr>
              <a:t>1</a:t>
            </a:r>
            <a:r>
              <a:rPr sz="1200" b="1" spc="-75" dirty="0">
                <a:latin typeface="Carlito"/>
                <a:cs typeface="Carlito"/>
              </a:rPr>
              <a:t> </a:t>
            </a:r>
            <a:r>
              <a:rPr sz="1200" b="1" dirty="0">
                <a:latin typeface="Carlito"/>
                <a:cs typeface="Carlito"/>
              </a:rPr>
              <a:t>664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11277" name="object 24"/>
          <p:cNvSpPr txBox="1">
            <a:spLocks noChangeArrowheads="1"/>
          </p:cNvSpPr>
          <p:nvPr/>
        </p:nvSpPr>
        <p:spPr bwMode="auto">
          <a:xfrm>
            <a:off x="6242050" y="4424363"/>
            <a:ext cx="3365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eaLnBrk="0" hangingPunct="0">
              <a:spcBef>
                <a:spcPts val="100"/>
              </a:spcBef>
            </a:pPr>
            <a:r>
              <a:rPr lang="pl-PL" sz="1200" b="1">
                <a:latin typeface="Carlito"/>
                <a:ea typeface="Carlito"/>
                <a:cs typeface="Carlito"/>
              </a:rPr>
              <a:t>1069</a:t>
            </a:r>
            <a:endParaRPr lang="pl-PL" sz="1200">
              <a:latin typeface="Carlito"/>
              <a:ea typeface="Carlito"/>
              <a:cs typeface="Carli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71563" y="214313"/>
            <a:ext cx="7427912" cy="627062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482600" indent="-471488" eaLnBrk="0" hangingPunct="0">
              <a:spcBef>
                <a:spcPts val="100"/>
              </a:spcBef>
              <a:tabLst>
                <a:tab pos="4297363" algn="l"/>
                <a:tab pos="5654675" algn="l"/>
              </a:tabLst>
              <a:defRPr/>
            </a:pPr>
            <a:r>
              <a:rPr lang="pl-PL" sz="2000" b="1" dirty="0">
                <a:solidFill>
                  <a:schemeClr val="bg1">
                    <a:lumMod val="95000"/>
                  </a:schemeClr>
                </a:solidFill>
                <a:latin typeface="Carlito"/>
                <a:ea typeface="Carlito"/>
                <a:cs typeface="Carlito"/>
              </a:rPr>
              <a:t>Z kim uczniowie planują konsultować swoje decyzje  dotyczące wyboru szkoły ponadpodstawowej</a:t>
            </a:r>
          </a:p>
        </p:txBody>
      </p:sp>
      <p:sp>
        <p:nvSpPr>
          <p:cNvPr id="11279" name="object 26"/>
          <p:cNvSpPr txBox="1">
            <a:spLocks noChangeArrowheads="1"/>
          </p:cNvSpPr>
          <p:nvPr/>
        </p:nvSpPr>
        <p:spPr bwMode="auto">
          <a:xfrm>
            <a:off x="285750" y="6429375"/>
            <a:ext cx="860425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eaLnBrk="0" hangingPunct="0">
              <a:spcBef>
                <a:spcPts val="100"/>
              </a:spcBef>
            </a:pPr>
            <a:r>
              <a:rPr lang="pl-PL" sz="1100" i="1">
                <a:latin typeface="Carlito"/>
                <a:ea typeface="Carlito"/>
                <a:cs typeface="Carlito"/>
              </a:rPr>
              <a:t>Źródło: Badania ankietowe w ramach Projektu ”Sięgnij po więcej - rozwój doradztwa zawodowego w szkołach podstawowych m.st. Warszawa ”- 2020 r.</a:t>
            </a:r>
            <a:endParaRPr lang="pl-PL" sz="1100">
              <a:latin typeface="Carlito"/>
              <a:ea typeface="Carlito"/>
              <a:cs typeface="Carli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34288" y="2276475"/>
            <a:ext cx="939800" cy="323850"/>
          </a:xfrm>
          <a:prstGeom prst="rect">
            <a:avLst/>
          </a:prstGeom>
          <a:solidFill>
            <a:srgbClr val="FFFFFF"/>
          </a:solidFill>
        </p:spPr>
        <p:txBody>
          <a:bodyPr lIns="0" tIns="33655" rIns="0" bIns="0">
            <a:spAutoFit/>
          </a:bodyPr>
          <a:lstStyle/>
          <a:p>
            <a:pPr marL="36830" eaLnBrk="0" fontAlgn="auto" hangingPunct="0">
              <a:spcBef>
                <a:spcPts val="265"/>
              </a:spcBef>
              <a:spcAft>
                <a:spcPts val="0"/>
              </a:spcAft>
              <a:defRPr/>
            </a:pPr>
            <a:r>
              <a:rPr sz="1500" spc="-5" dirty="0">
                <a:latin typeface="Carlito"/>
                <a:cs typeface="Carlito"/>
              </a:rPr>
              <a:t>N=4309</a:t>
            </a:r>
            <a:endParaRPr sz="1500">
              <a:latin typeface="Carlito"/>
              <a:cs typeface="Carlito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95388" y="3095625"/>
            <a:ext cx="420687" cy="300038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pc="-5" dirty="0">
                <a:latin typeface="Carlito"/>
                <a:cs typeface="Carlito"/>
              </a:rPr>
              <a:t>89%</a:t>
            </a:r>
            <a:endParaRPr>
              <a:latin typeface="Carlito"/>
              <a:cs typeface="Carlito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450850" y="4818063"/>
          <a:ext cx="7878763" cy="1450976"/>
        </p:xfrm>
        <a:graphic>
          <a:graphicData uri="http://schemas.openxmlformats.org/drawingml/2006/table">
            <a:tbl>
              <a:tblPr/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8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84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95288" marR="0" lvl="0" indent="0" algn="l" defTabSz="914400" rtl="0" eaLnBrk="1" fontAlgn="base" latinLnBrk="0" hangingPunct="1">
                        <a:lnSpc>
                          <a:spcPts val="1138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686</a:t>
                      </a:r>
                      <a:endParaRPr kumimoji="0" 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528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573</a:t>
                      </a:r>
                      <a:endParaRPr kumimoji="0" 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7683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37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584</a:t>
                      </a:r>
                      <a:endParaRPr kumimoji="0" 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8001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350"/>
                        </a:lnSpc>
                        <a:spcBef>
                          <a:spcPts val="9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548</a:t>
                      </a:r>
                      <a:endParaRPr kumimoji="0" 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</a:txBody>
                  <a:tcPr marL="0" marR="0" marT="11493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31750" marR="0" lvl="0" indent="0" algn="l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500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254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21%</a:t>
                      </a:r>
                    </a:p>
                  </a:txBody>
                  <a:tcPr marL="0" marR="0" marT="7620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15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39%</a:t>
                      </a:r>
                    </a:p>
                  </a:txBody>
                  <a:tcPr marL="0" marR="0" marT="8191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09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16%</a:t>
                      </a:r>
                    </a:p>
                  </a:txBody>
                  <a:tcPr marL="0" marR="0" marT="55879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13%</a:t>
                      </a:r>
                    </a:p>
                  </a:txBody>
                  <a:tcPr marL="0" marR="0" marT="11874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95288" marR="0" lvl="0" indent="0" algn="l" defTabSz="914400" rtl="0" eaLnBrk="1" fontAlgn="base" latinLnBrk="0" hangingPunct="1">
                        <a:lnSpc>
                          <a:spcPts val="11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337</a:t>
                      </a:r>
                      <a:endParaRPr kumimoji="0" lang="pl-P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rlito"/>
                        <a:ea typeface="Carlito"/>
                        <a:cs typeface="Carlito"/>
                      </a:endParaRPr>
                    </a:p>
                    <a:p>
                      <a:pPr marL="395288" marR="0" lvl="0" indent="0" algn="l" defTabSz="914400" rtl="0" eaLnBrk="1" fontAlgn="base" latinLnBrk="0" hangingPunct="1">
                        <a:lnSpc>
                          <a:spcPts val="211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8%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94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6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25%</a:t>
                      </a:r>
                    </a:p>
                  </a:txBody>
                  <a:tcPr marL="0" marR="0" marT="7175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98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14%</a:t>
                      </a:r>
                    </a:p>
                  </a:txBody>
                  <a:tcPr marL="0" marR="0" marT="8191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13%</a:t>
                      </a:r>
                    </a:p>
                  </a:txBody>
                  <a:tcPr marL="0" marR="0" marT="69215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1587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0</a:t>
                      </a:r>
                    </a:p>
                  </a:txBody>
                  <a:tcPr marL="0" marR="0" marT="9398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163">
                <a:tc>
                  <a:txBody>
                    <a:bodyPr/>
                    <a:lstStyle/>
                    <a:p>
                      <a:pPr marL="477838" marR="0" lvl="0" indent="0" algn="l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 rodzicami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00025" marR="0" lvl="0" indent="0" algn="l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 kolegą,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 pedagogiem,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6213" marR="0" lvl="0" indent="0" algn="l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 doradcą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 kimś innym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0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jeszcze nie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 lvl="0" indent="0" algn="l" defTabSz="914400" rtl="0" eaLnBrk="1" fontAlgn="base" latinLnBrk="0" hangingPunct="1">
                        <a:lnSpc>
                          <a:spcPts val="10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rodzeństwem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marR="0" lvl="0" indent="0" algn="l" defTabSz="914400" rtl="0" eaLnBrk="1" fontAlgn="base" latinLnBrk="0" hangingPunct="1">
                        <a:lnSpc>
                          <a:spcPts val="10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koleżanką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ts val="10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nauczycielem,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ts val="10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wychowawcą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0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psychologiem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0013" marR="0" lvl="0" indent="0" algn="l" defTabSz="914400" rtl="0" eaLnBrk="1" fontAlgn="base" latinLnBrk="0" hangingPunct="1">
                        <a:lnSpc>
                          <a:spcPts val="10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zawodowym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2575" marR="0" lvl="0" indent="0" algn="l" defTabSz="914400" rtl="0" eaLnBrk="1" fontAlgn="base" latinLnBrk="0" hangingPunct="1">
                        <a:lnSpc>
                          <a:spcPts val="10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rlito"/>
                          <a:ea typeface="Carlito"/>
                          <a:cs typeface="Carlito"/>
                        </a:rPr>
                        <a:t>wiem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rgbClr val="FFFFFF">
                <a:alpha val="76000"/>
              </a:srgb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57188" y="1087438"/>
            <a:ext cx="8501062" cy="57705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pl-PL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Rola rodziców w procesie wyboru przyszłości edukacyjno-zawodowej zaczyna się już od najwcześniejszych lat również poprzez uczenie swoich dzieci kluczowych umiejętności społecznych, nie zawsze bezpośrednio związanych z konkretnymi czynnościami zawodowymi. Należą do nich między innymi: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umiejętność nawiązywania kontaktów międzyludzkich,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zdolność komunikowania się z otoczeniem,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umiejętność pracy w zespole,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zdolność podejmowania decyzji,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umiejętność stawiania sobie celów i ich realizowania,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zdolność rozwiązywania problemów,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świadomość swoich możliwości i ograniczeń,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umiejętności organizacyjnych,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sumienności i odpowiedzialności wobec własnych zobowiązań, </a:t>
            </a: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pl-PL" dirty="0">
                <a:latin typeface="+mn-lt"/>
              </a:rPr>
              <a:t>odporności na stres. </a:t>
            </a:r>
          </a:p>
        </p:txBody>
      </p:sp>
      <p:sp>
        <p:nvSpPr>
          <p:cNvPr id="10243" name="Prostokąt 3"/>
          <p:cNvSpPr>
            <a:spLocks noChangeArrowheads="1"/>
          </p:cNvSpPr>
          <p:nvPr/>
        </p:nvSpPr>
        <p:spPr bwMode="auto">
          <a:xfrm>
            <a:off x="1357313" y="142875"/>
            <a:ext cx="66436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pl-PL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Arabic Typesetting" pitchFamily="66" charset="-78"/>
              </a:rPr>
              <a:t>ROLA RODZICÓW</a:t>
            </a:r>
            <a:endParaRPr lang="pl-PL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l="1042" r="1041"/>
          <a:stretch>
            <a:fillRect/>
          </a:stretch>
        </p:blipFill>
        <p:spPr bwMode="auto">
          <a:xfrm>
            <a:off x="6286512" y="2700947"/>
            <a:ext cx="2571768" cy="26264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00125" y="2571750"/>
            <a:ext cx="7500938" cy="3786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pl-PL" sz="2400" b="1" dirty="0">
                <a:latin typeface="+mn-lt"/>
              </a:rPr>
              <a:t>Rola rodzica, jako podstawowego źródła postaw i wiedzy o świecie pracy zawodowej, to również ogromna odpowiedzialność.</a:t>
            </a:r>
          </a:p>
          <a:p>
            <a:pPr algn="just" eaLnBrk="0" hangingPunct="0">
              <a:defRPr/>
            </a:pPr>
            <a:endParaRPr lang="pl-PL" sz="2400" b="1" dirty="0">
              <a:latin typeface="+mn-lt"/>
            </a:endParaRPr>
          </a:p>
          <a:p>
            <a:pPr algn="just" eaLnBrk="0" hangingPunct="0">
              <a:defRPr/>
            </a:pPr>
            <a:endParaRPr lang="pl-PL" sz="2400" b="1" dirty="0">
              <a:latin typeface="+mn-lt"/>
            </a:endParaRPr>
          </a:p>
          <a:p>
            <a:pPr algn="just" eaLnBrk="0" hangingPunct="0">
              <a:defRPr/>
            </a:pPr>
            <a:endParaRPr lang="pl-PL" sz="2400" b="1" dirty="0">
              <a:latin typeface="+mn-lt"/>
            </a:endParaRPr>
          </a:p>
          <a:p>
            <a:pPr algn="just" eaLnBrk="0" hangingPunct="0">
              <a:defRPr/>
            </a:pPr>
            <a:r>
              <a:rPr lang="pl-PL" sz="2400" b="1" dirty="0">
                <a:latin typeface="+mn-lt"/>
              </a:rPr>
              <a:t>Należy pamiętać, że bycie pierwszym doradcą zawodowym swojego dziecka nie oznacza, że dokonujemy tych ważnych wyborów za nasze dziecko. </a:t>
            </a:r>
          </a:p>
        </p:txBody>
      </p:sp>
      <p:sp>
        <p:nvSpPr>
          <p:cNvPr id="3" name="Prostokąt 2"/>
          <p:cNvSpPr/>
          <p:nvPr/>
        </p:nvSpPr>
        <p:spPr>
          <a:xfrm>
            <a:off x="2571736" y="571480"/>
            <a:ext cx="6000792" cy="92869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pl-PL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Arabic Typesetting" pitchFamily="66" charset="-78"/>
              </a:rPr>
              <a:t>ROLA RODZICÓW</a:t>
            </a:r>
            <a:endParaRPr lang="pl-PL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316" name="AutoShape 2" descr="Znalezione obrazy dla zapytania: strzał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pl-PL"/>
          </a:p>
        </p:txBody>
      </p:sp>
      <p:sp>
        <p:nvSpPr>
          <p:cNvPr id="13317" name="AutoShape 4" descr="Znalezione obrazy dla zapytania: strzał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pl-PL"/>
          </a:p>
        </p:txBody>
      </p:sp>
      <p:sp>
        <p:nvSpPr>
          <p:cNvPr id="13318" name="AutoShape 6" descr="Znalezione obrazy dla zapytania: strzał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pl-PL"/>
          </a:p>
        </p:txBody>
      </p:sp>
      <p:sp>
        <p:nvSpPr>
          <p:cNvPr id="13319" name="AutoShape 8" descr="Znalezione obrazy dla zapytania: strzał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pl-PL"/>
          </a:p>
        </p:txBody>
      </p:sp>
      <p:sp>
        <p:nvSpPr>
          <p:cNvPr id="13320" name="AutoShape 10" descr="Znalezione obrazy dla zapytania: strzałk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pl-PL"/>
          </a:p>
        </p:txBody>
      </p:sp>
      <p:sp>
        <p:nvSpPr>
          <p:cNvPr id="9" name="Strzałka w dół 8"/>
          <p:cNvSpPr/>
          <p:nvPr/>
        </p:nvSpPr>
        <p:spPr>
          <a:xfrm>
            <a:off x="4429125" y="1571625"/>
            <a:ext cx="428625" cy="928688"/>
          </a:xfrm>
          <a:prstGeom prst="downArrow">
            <a:avLst>
              <a:gd name="adj1" fmla="val 7061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 l="1042" r="1041"/>
          <a:stretch>
            <a:fillRect/>
          </a:stretch>
        </p:blipFill>
        <p:spPr bwMode="auto">
          <a:xfrm>
            <a:off x="142844" y="428604"/>
            <a:ext cx="2208628" cy="22556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Strzałka w dół 10"/>
          <p:cNvSpPr/>
          <p:nvPr/>
        </p:nvSpPr>
        <p:spPr>
          <a:xfrm>
            <a:off x="4429125" y="3786188"/>
            <a:ext cx="428625" cy="928687"/>
          </a:xfrm>
          <a:prstGeom prst="downArrow">
            <a:avLst>
              <a:gd name="adj1" fmla="val 7061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accent3">
                <a:lumMod val="40000"/>
                <a:lumOff val="60000"/>
              </a:schemeClr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1066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pl-PL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abic Typesetting" pitchFamily="66" charset="-78"/>
              </a:rPr>
            </a:br>
            <a:r>
              <a:rPr lang="pl-PL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  <a:cs typeface="Arabic Typesetting" pitchFamily="66" charset="-78"/>
              </a:rPr>
              <a:t>ROLA RODZICÓW</a:t>
            </a:r>
            <a:br>
              <a:rPr lang="pl-PL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</a:br>
            <a:endParaRPr lang="pl-PL" sz="6000" dirty="0">
              <a:latin typeface="Monotype Corsiva" pitchFamily="66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500063" y="1643063"/>
            <a:ext cx="8143875" cy="2678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pl-PL" sz="2400" b="1" dirty="0">
                <a:latin typeface="+mn-lt"/>
              </a:rPr>
              <a:t>Jak doradzać swoim dzieciom? To pytanie stawia sobie wielu rodziców, ale czy jest na to „złoty środek”?</a:t>
            </a:r>
          </a:p>
          <a:p>
            <a:pPr algn="just" eaLnBrk="0" hangingPunct="0">
              <a:defRPr/>
            </a:pPr>
            <a:endParaRPr lang="pl-PL" sz="2400" b="1" dirty="0">
              <a:latin typeface="+mn-lt"/>
            </a:endParaRPr>
          </a:p>
          <a:p>
            <a:pPr algn="just" eaLnBrk="0" hangingPunct="0">
              <a:defRPr/>
            </a:pPr>
            <a:r>
              <a:rPr lang="pl-PL" sz="2400" b="1" dirty="0">
                <a:latin typeface="+mn-lt"/>
              </a:rPr>
              <a:t>Mam nadzieję, że przygotowany materiał pomoże Państwu efektywnie doradzać swoim dzieciom </a:t>
            </a:r>
          </a:p>
          <a:p>
            <a:pPr algn="just" eaLnBrk="0" hangingPunct="0">
              <a:defRPr/>
            </a:pPr>
            <a:r>
              <a:rPr lang="pl-PL" sz="2400" b="1" dirty="0">
                <a:latin typeface="+mn-lt"/>
              </a:rPr>
              <a:t>w wyborze przyszłej szkoły ponadpodstawowej. </a:t>
            </a:r>
          </a:p>
        </p:txBody>
      </p:sp>
      <p:pic>
        <p:nvPicPr>
          <p:cNvPr id="12292" name="Picture 2" descr="question-mark-3839456_960_7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331081"/>
            <a:ext cx="3786214" cy="2526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Znalezione obrazy dla zapytania wybÃ³r zawodu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158" y="2000240"/>
            <a:ext cx="8301901" cy="4662902"/>
          </a:xfrm>
          <a:prstGeom prst="rect">
            <a:avLst/>
          </a:prstGeom>
          <a:noFill/>
          <a:ln w="57150">
            <a:solidFill>
              <a:srgbClr val="008080"/>
            </a:solidFill>
          </a:ln>
        </p:spPr>
      </p:pic>
      <p:sp>
        <p:nvSpPr>
          <p:cNvPr id="6" name="pole tekstowe 5"/>
          <p:cNvSpPr txBox="1"/>
          <p:nvPr/>
        </p:nvSpPr>
        <p:spPr>
          <a:xfrm>
            <a:off x="1142976" y="285728"/>
            <a:ext cx="7200800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Calligraphy" pitchFamily="66" charset="0"/>
                <a:ea typeface="DFKai-SB" pitchFamily="65" charset="-120"/>
                <a:cs typeface="Vijaya" pitchFamily="34" charset="0"/>
              </a:rPr>
              <a:t>CZYNNIKI WYBORU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Calligraphy" pitchFamily="66" charset="0"/>
                <a:ea typeface="DFKai-SB" pitchFamily="65" charset="-120"/>
                <a:cs typeface="Vijaya" pitchFamily="34" charset="0"/>
              </a:rPr>
              <a:t>szkoły</a:t>
            </a:r>
            <a:r>
              <a:rPr lang="pl-PL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Calligraphy" pitchFamily="66" charset="0"/>
                <a:ea typeface="DFKai-SB" pitchFamily="65" charset="-120"/>
                <a:cs typeface="Vijaya" pitchFamily="34" charset="0"/>
              </a:rPr>
              <a:t> </a:t>
            </a:r>
            <a:r>
              <a:rPr lang="pl-PL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Lucida Calligraphy" pitchFamily="66" charset="0"/>
                <a:ea typeface="Batang" pitchFamily="18" charset="-127"/>
                <a:cs typeface="Vijaya" pitchFamily="34" charset="0"/>
              </a:rPr>
              <a:t>ponadpodstawowej</a:t>
            </a:r>
          </a:p>
        </p:txBody>
      </p:sp>
      <p:pic>
        <p:nvPicPr>
          <p:cNvPr id="18434" name="Picture 2" descr="Znalezione obrazy dla zapytania nastolate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5466" y="1357298"/>
            <a:ext cx="1658534" cy="2494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/>
          <a:srcRect l="32352" r="8824"/>
          <a:stretch>
            <a:fillRect/>
          </a:stretch>
        </p:blipFill>
        <p:spPr bwMode="auto">
          <a:xfrm>
            <a:off x="0" y="1428736"/>
            <a:ext cx="2033875" cy="2305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00100" y="5354638"/>
            <a:ext cx="7732713" cy="720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b="1" dirty="0">
                <a:solidFill>
                  <a:prstClr val="black"/>
                </a:solidFill>
              </a:rPr>
              <a:t>SZKOŁA PODSTAWOWA</a:t>
            </a:r>
          </a:p>
        </p:txBody>
      </p:sp>
      <p:sp>
        <p:nvSpPr>
          <p:cNvPr id="3" name="Prostokąt 2"/>
          <p:cNvSpPr/>
          <p:nvPr/>
        </p:nvSpPr>
        <p:spPr>
          <a:xfrm>
            <a:off x="928688" y="4000500"/>
            <a:ext cx="1555750" cy="8461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Szkoła Branżowa</a:t>
            </a:r>
          </a:p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I stopnia</a:t>
            </a:r>
          </a:p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3 lata</a:t>
            </a:r>
          </a:p>
        </p:txBody>
      </p:sp>
      <p:sp>
        <p:nvSpPr>
          <p:cNvPr id="4" name="Prostokąt 3"/>
          <p:cNvSpPr/>
          <p:nvPr/>
        </p:nvSpPr>
        <p:spPr>
          <a:xfrm>
            <a:off x="3643313" y="4000500"/>
            <a:ext cx="1801812" cy="87788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Liceum Ogólnokształcące</a:t>
            </a:r>
          </a:p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4 lata</a:t>
            </a:r>
          </a:p>
        </p:txBody>
      </p:sp>
      <p:sp>
        <p:nvSpPr>
          <p:cNvPr id="5" name="Prostokąt 4"/>
          <p:cNvSpPr/>
          <p:nvPr/>
        </p:nvSpPr>
        <p:spPr>
          <a:xfrm>
            <a:off x="6724650" y="4011613"/>
            <a:ext cx="1728788" cy="901700"/>
          </a:xfrm>
          <a:prstGeom prst="rect">
            <a:avLst/>
          </a:prstGeom>
          <a:solidFill>
            <a:srgbClr val="6599D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400" b="1" dirty="0">
                <a:solidFill>
                  <a:prstClr val="black"/>
                </a:solidFill>
              </a:rPr>
              <a:t>Technikum</a:t>
            </a:r>
          </a:p>
          <a:p>
            <a:pPr algn="ctr" eaLnBrk="0" hangingPunct="0">
              <a:defRPr/>
            </a:pPr>
            <a:r>
              <a:rPr lang="pl-PL" sz="1400" b="1" dirty="0">
                <a:solidFill>
                  <a:prstClr val="black"/>
                </a:solidFill>
              </a:rPr>
              <a:t>5 lat</a:t>
            </a:r>
            <a:r>
              <a:rPr lang="pl-PL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10" name="Prostokąt 9"/>
          <p:cNvSpPr/>
          <p:nvPr/>
        </p:nvSpPr>
        <p:spPr>
          <a:xfrm>
            <a:off x="4714875" y="714375"/>
            <a:ext cx="2536825" cy="904875"/>
          </a:xfrm>
          <a:prstGeom prst="rect">
            <a:avLst/>
          </a:prstGeom>
          <a:solidFill>
            <a:srgbClr val="977FC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400" b="1" dirty="0">
                <a:solidFill>
                  <a:prstClr val="black"/>
                </a:solidFill>
              </a:rPr>
              <a:t>STUDIA</a:t>
            </a:r>
            <a:endParaRPr lang="pl-PL" sz="1400" b="1" dirty="0">
              <a:solidFill>
                <a:prstClr val="white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5351463" y="3071813"/>
            <a:ext cx="1506537" cy="755650"/>
          </a:xfrm>
          <a:prstGeom prst="rect">
            <a:avLst/>
          </a:prstGeom>
          <a:solidFill>
            <a:srgbClr val="51D0E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Szkoła Policealna </a:t>
            </a:r>
          </a:p>
        </p:txBody>
      </p:sp>
      <p:cxnSp>
        <p:nvCxnSpPr>
          <p:cNvPr id="18" name="Łącznik prosty ze strzałką 17"/>
          <p:cNvCxnSpPr/>
          <p:nvPr/>
        </p:nvCxnSpPr>
        <p:spPr>
          <a:xfrm rot="5400000" flipH="1" flipV="1">
            <a:off x="5387976" y="3970337"/>
            <a:ext cx="654050" cy="4286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/>
          <p:cNvCxnSpPr>
            <a:stCxn id="5" idx="1"/>
          </p:cNvCxnSpPr>
          <p:nvPr/>
        </p:nvCxnSpPr>
        <p:spPr>
          <a:xfrm rot="10800000">
            <a:off x="6286500" y="3857625"/>
            <a:ext cx="438150" cy="6048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Strzałka w górę 50"/>
          <p:cNvSpPr/>
          <p:nvPr/>
        </p:nvSpPr>
        <p:spPr>
          <a:xfrm>
            <a:off x="1549400" y="4857750"/>
            <a:ext cx="450850" cy="463550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 b="1">
              <a:solidFill>
                <a:prstClr val="white"/>
              </a:solidFill>
            </a:endParaRPr>
          </a:p>
        </p:txBody>
      </p:sp>
      <p:sp>
        <p:nvSpPr>
          <p:cNvPr id="52" name="Strzałka w górę 51"/>
          <p:cNvSpPr/>
          <p:nvPr/>
        </p:nvSpPr>
        <p:spPr>
          <a:xfrm>
            <a:off x="4238625" y="4913313"/>
            <a:ext cx="431800" cy="407987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 b="1">
              <a:solidFill>
                <a:prstClr val="white"/>
              </a:solidFill>
            </a:endParaRPr>
          </a:p>
        </p:txBody>
      </p:sp>
      <p:sp>
        <p:nvSpPr>
          <p:cNvPr id="53" name="Strzałka w górę 52"/>
          <p:cNvSpPr/>
          <p:nvPr/>
        </p:nvSpPr>
        <p:spPr>
          <a:xfrm>
            <a:off x="7359650" y="4913313"/>
            <a:ext cx="431800" cy="407987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 b="1">
              <a:solidFill>
                <a:prstClr val="white"/>
              </a:solidFill>
            </a:endParaRPr>
          </a:p>
        </p:txBody>
      </p:sp>
      <p:sp>
        <p:nvSpPr>
          <p:cNvPr id="56" name="pole tekstowe 55"/>
          <p:cNvSpPr txBox="1"/>
          <p:nvPr/>
        </p:nvSpPr>
        <p:spPr>
          <a:xfrm rot="5400000">
            <a:off x="1867625" y="-1255516"/>
            <a:ext cx="553998" cy="4003559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algn="ctr" eaLnBrk="0" hangingPunct="0">
              <a:defRPr/>
            </a:pPr>
            <a:r>
              <a:rPr lang="pl-PL" sz="2400" b="1" spc="100" dirty="0">
                <a:latin typeface="Californian FB" pitchFamily="18" charset="0"/>
              </a:rPr>
              <a:t>System edukacji w Polsce</a:t>
            </a:r>
          </a:p>
        </p:txBody>
      </p:sp>
      <p:sp>
        <p:nvSpPr>
          <p:cNvPr id="30" name="Prostokąt 29"/>
          <p:cNvSpPr/>
          <p:nvPr/>
        </p:nvSpPr>
        <p:spPr>
          <a:xfrm>
            <a:off x="2643188" y="3214688"/>
            <a:ext cx="1058862" cy="646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100" b="1" dirty="0">
                <a:solidFill>
                  <a:prstClr val="black"/>
                </a:solidFill>
              </a:rPr>
              <a:t>LO dla Dorosłych</a:t>
            </a:r>
            <a:r>
              <a:rPr lang="pl-PL" b="1" dirty="0">
                <a:solidFill>
                  <a:prstClr val="white"/>
                </a:solidFill>
              </a:rPr>
              <a:t> </a:t>
            </a:r>
          </a:p>
        </p:txBody>
      </p:sp>
      <p:cxnSp>
        <p:nvCxnSpPr>
          <p:cNvPr id="21" name="Łącznik prosty ze strzałką 20"/>
          <p:cNvCxnSpPr>
            <a:stCxn id="3" idx="3"/>
            <a:endCxn id="30" idx="2"/>
          </p:cNvCxnSpPr>
          <p:nvPr/>
        </p:nvCxnSpPr>
        <p:spPr>
          <a:xfrm flipV="1">
            <a:off x="2484438" y="3860800"/>
            <a:ext cx="687387" cy="5635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 flipV="1">
            <a:off x="3698875" y="3497263"/>
            <a:ext cx="1633538" cy="1666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Łącznik prosty ze strzałką 2048"/>
          <p:cNvCxnSpPr>
            <a:stCxn id="4" idx="0"/>
          </p:cNvCxnSpPr>
          <p:nvPr/>
        </p:nvCxnSpPr>
        <p:spPr>
          <a:xfrm rot="5400000" flipH="1" flipV="1">
            <a:off x="4129088" y="3057525"/>
            <a:ext cx="1357312" cy="5286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Łącznik prosty ze strzałką 2050"/>
          <p:cNvCxnSpPr>
            <a:stCxn id="5" idx="0"/>
          </p:cNvCxnSpPr>
          <p:nvPr/>
        </p:nvCxnSpPr>
        <p:spPr>
          <a:xfrm rot="16200000" flipV="1">
            <a:off x="6611144" y="3032919"/>
            <a:ext cx="1296988" cy="660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Łącznik prosty ze strzałką 2052"/>
          <p:cNvCxnSpPr>
            <a:stCxn id="45" idx="3"/>
            <a:endCxn id="2057" idx="1"/>
          </p:cNvCxnSpPr>
          <p:nvPr/>
        </p:nvCxnSpPr>
        <p:spPr>
          <a:xfrm flipV="1">
            <a:off x="2479675" y="2376488"/>
            <a:ext cx="2306638" cy="5238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Prostokąt zaokrąglony 2056"/>
          <p:cNvSpPr/>
          <p:nvPr/>
        </p:nvSpPr>
        <p:spPr>
          <a:xfrm>
            <a:off x="4786313" y="2143125"/>
            <a:ext cx="2498725" cy="468313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400" b="1" i="1" dirty="0">
                <a:solidFill>
                  <a:prstClr val="black"/>
                </a:solidFill>
              </a:rPr>
              <a:t>MATURA</a:t>
            </a:r>
          </a:p>
        </p:txBody>
      </p:sp>
      <p:sp>
        <p:nvSpPr>
          <p:cNvPr id="85" name="Strzałka w górę 84"/>
          <p:cNvSpPr/>
          <p:nvPr/>
        </p:nvSpPr>
        <p:spPr>
          <a:xfrm>
            <a:off x="5500688" y="1643063"/>
            <a:ext cx="263525" cy="517525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 b="1">
              <a:solidFill>
                <a:prstClr val="white"/>
              </a:solidFill>
            </a:endParaRPr>
          </a:p>
        </p:txBody>
      </p:sp>
      <p:sp>
        <p:nvSpPr>
          <p:cNvPr id="86" name="Strzałka w górę 85"/>
          <p:cNvSpPr/>
          <p:nvPr/>
        </p:nvSpPr>
        <p:spPr>
          <a:xfrm>
            <a:off x="6143625" y="1643063"/>
            <a:ext cx="273050" cy="504825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pl-PL" b="1">
              <a:solidFill>
                <a:prstClr val="white"/>
              </a:solidFill>
            </a:endParaRPr>
          </a:p>
        </p:txBody>
      </p:sp>
      <p:sp>
        <p:nvSpPr>
          <p:cNvPr id="45" name="Prostokąt 44"/>
          <p:cNvSpPr/>
          <p:nvPr/>
        </p:nvSpPr>
        <p:spPr>
          <a:xfrm>
            <a:off x="1071563" y="2500313"/>
            <a:ext cx="1408112" cy="8016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Szkoła Branżowa </a:t>
            </a:r>
          </a:p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II stopnia</a:t>
            </a:r>
          </a:p>
          <a:p>
            <a:pPr algn="ctr" eaLnBrk="0" hangingPunct="0">
              <a:defRPr/>
            </a:pPr>
            <a:r>
              <a:rPr lang="pl-PL" sz="1300" b="1" dirty="0">
                <a:solidFill>
                  <a:prstClr val="black"/>
                </a:solidFill>
              </a:rPr>
              <a:t>2 lata</a:t>
            </a:r>
          </a:p>
        </p:txBody>
      </p:sp>
      <p:cxnSp>
        <p:nvCxnSpPr>
          <p:cNvPr id="33" name="Łącznik prosty ze strzałką 32"/>
          <p:cNvCxnSpPr>
            <a:endCxn id="45" idx="2"/>
          </p:cNvCxnSpPr>
          <p:nvPr/>
        </p:nvCxnSpPr>
        <p:spPr>
          <a:xfrm rot="16200000" flipV="1">
            <a:off x="1466850" y="3609975"/>
            <a:ext cx="627063" cy="111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>
            <a:stCxn id="30" idx="0"/>
          </p:cNvCxnSpPr>
          <p:nvPr/>
        </p:nvCxnSpPr>
        <p:spPr>
          <a:xfrm rot="5400000" flipH="1" flipV="1">
            <a:off x="3694907" y="2012156"/>
            <a:ext cx="679450" cy="17256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/>
          <p:cNvCxnSpPr>
            <a:stCxn id="45" idx="3"/>
          </p:cNvCxnSpPr>
          <p:nvPr/>
        </p:nvCxnSpPr>
        <p:spPr>
          <a:xfrm>
            <a:off x="2479675" y="2900363"/>
            <a:ext cx="2846388" cy="2619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object 10"/>
          <p:cNvGrpSpPr>
            <a:grpSpLocks/>
          </p:cNvGrpSpPr>
          <p:nvPr/>
        </p:nvGrpSpPr>
        <p:grpSpPr bwMode="auto">
          <a:xfrm>
            <a:off x="2000250" y="714375"/>
            <a:ext cx="5143500" cy="1071563"/>
            <a:chOff x="2017776" y="1815064"/>
            <a:chExt cx="5001768" cy="1071569"/>
          </a:xfrm>
        </p:grpSpPr>
        <p:sp>
          <p:nvSpPr>
            <p:cNvPr id="17444" name="object 11"/>
            <p:cNvSpPr>
              <a:spLocks noChangeArrowheads="1"/>
            </p:cNvSpPr>
            <p:nvPr/>
          </p:nvSpPr>
          <p:spPr bwMode="auto">
            <a:xfrm>
              <a:off x="2017776" y="1815064"/>
              <a:ext cx="4937759" cy="70717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45" name="object 12"/>
            <p:cNvSpPr>
              <a:spLocks noChangeArrowheads="1"/>
            </p:cNvSpPr>
            <p:nvPr/>
          </p:nvSpPr>
          <p:spPr bwMode="auto">
            <a:xfrm>
              <a:off x="2023872" y="1840991"/>
              <a:ext cx="4995672" cy="751331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9494" name="object 13"/>
            <p:cNvSpPr>
              <a:spLocks noChangeArrowheads="1"/>
            </p:cNvSpPr>
            <p:nvPr/>
          </p:nvSpPr>
          <p:spPr bwMode="auto">
            <a:xfrm>
              <a:off x="2056370" y="1832527"/>
              <a:ext cx="4861286" cy="105410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 dirty="0">
                <a:solidFill>
                  <a:srgbClr val="008080"/>
                </a:solidFill>
                <a:latin typeface="Calibri" pitchFamily="34" charset="0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071688" y="785813"/>
            <a:ext cx="4862512" cy="874712"/>
          </a:xfrm>
          <a:prstGeom prst="rect">
            <a:avLst/>
          </a:prstGeom>
          <a:ln w="9525">
            <a:solidFill>
              <a:srgbClr val="F69240"/>
            </a:solidFill>
          </a:ln>
        </p:spPr>
        <p:txBody>
          <a:bodyPr lIns="0" tIns="104775" rIns="0" bIns="0">
            <a:spAutoFit/>
          </a:bodyPr>
          <a:lstStyle/>
          <a:p>
            <a:pPr marL="201295" algn="ctr" eaLnBrk="0" fontAlgn="auto" hangingPunct="0">
              <a:spcBef>
                <a:spcPts val="825"/>
              </a:spcBef>
              <a:spcAft>
                <a:spcPts val="0"/>
              </a:spcAft>
              <a:defRPr/>
            </a:pP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Co po </a:t>
            </a:r>
            <a:r>
              <a:rPr sz="2500" b="1" spc="-20" dirty="0">
                <a:solidFill>
                  <a:srgbClr val="1F487C"/>
                </a:solidFill>
                <a:latin typeface="Carlito"/>
                <a:cs typeface="Carlito"/>
              </a:rPr>
              <a:t>szkole</a:t>
            </a:r>
            <a:r>
              <a:rPr sz="2500" b="1" spc="-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500" b="1" spc="-10" dirty="0">
                <a:solidFill>
                  <a:srgbClr val="1F487C"/>
                </a:solidFill>
                <a:latin typeface="Carlito"/>
                <a:cs typeface="Carlito"/>
              </a:rPr>
              <a:t>ponadpodstawowej?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17412" name="object 15"/>
          <p:cNvGrpSpPr>
            <a:grpSpLocks/>
          </p:cNvGrpSpPr>
          <p:nvPr/>
        </p:nvGrpSpPr>
        <p:grpSpPr bwMode="auto">
          <a:xfrm>
            <a:off x="285750" y="2928938"/>
            <a:ext cx="2309813" cy="731837"/>
            <a:chOff x="213359" y="3482320"/>
            <a:chExt cx="2308860" cy="732155"/>
          </a:xfrm>
        </p:grpSpPr>
        <p:sp>
          <p:nvSpPr>
            <p:cNvPr id="17441" name="object 16"/>
            <p:cNvSpPr>
              <a:spLocks noChangeArrowheads="1"/>
            </p:cNvSpPr>
            <p:nvPr/>
          </p:nvSpPr>
          <p:spPr bwMode="auto">
            <a:xfrm>
              <a:off x="213359" y="3482320"/>
              <a:ext cx="2308860" cy="70717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42" name="object 17"/>
            <p:cNvSpPr>
              <a:spLocks noChangeArrowheads="1"/>
            </p:cNvSpPr>
            <p:nvPr/>
          </p:nvSpPr>
          <p:spPr bwMode="auto">
            <a:xfrm>
              <a:off x="790955" y="3541775"/>
              <a:ext cx="1216152" cy="67208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9491" name="object 18"/>
            <p:cNvSpPr>
              <a:spLocks noChangeArrowheads="1"/>
            </p:cNvSpPr>
            <p:nvPr/>
          </p:nvSpPr>
          <p:spPr bwMode="auto">
            <a:xfrm>
              <a:off x="251443" y="3501378"/>
              <a:ext cx="2232691" cy="63051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>
                <a:latin typeface="Calibri" pitchFamily="34" charset="0"/>
              </a:endParaRPr>
            </a:p>
          </p:txBody>
        </p:sp>
      </p:grpSp>
      <p:grpSp>
        <p:nvGrpSpPr>
          <p:cNvPr id="17413" name="object 19"/>
          <p:cNvGrpSpPr>
            <a:grpSpLocks/>
          </p:cNvGrpSpPr>
          <p:nvPr/>
        </p:nvGrpSpPr>
        <p:grpSpPr bwMode="auto">
          <a:xfrm>
            <a:off x="1928813" y="1785938"/>
            <a:ext cx="5033962" cy="1938337"/>
            <a:chOff x="1901951" y="2543555"/>
            <a:chExt cx="5033772" cy="1938340"/>
          </a:xfrm>
        </p:grpSpPr>
        <p:sp>
          <p:nvSpPr>
            <p:cNvPr id="17429" name="object 20"/>
            <p:cNvSpPr>
              <a:spLocks noChangeArrowheads="1"/>
            </p:cNvSpPr>
            <p:nvPr/>
          </p:nvSpPr>
          <p:spPr bwMode="auto">
            <a:xfrm>
              <a:off x="1901951" y="2552699"/>
              <a:ext cx="704088" cy="775715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0" name="object 21"/>
            <p:cNvSpPr>
              <a:spLocks noChangeArrowheads="1"/>
            </p:cNvSpPr>
            <p:nvPr/>
          </p:nvSpPr>
          <p:spPr bwMode="auto">
            <a:xfrm>
              <a:off x="1951354" y="2582672"/>
              <a:ext cx="605155" cy="677163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1" name="object 22"/>
            <p:cNvSpPr>
              <a:spLocks noChangeArrowheads="1"/>
            </p:cNvSpPr>
            <p:nvPr/>
          </p:nvSpPr>
          <p:spPr bwMode="auto">
            <a:xfrm>
              <a:off x="1951354" y="2582671"/>
              <a:ext cx="605155" cy="677545"/>
            </a:xfrm>
            <a:custGeom>
              <a:avLst/>
              <a:gdLst>
                <a:gd name="T0" fmla="*/ 0 w 605155"/>
                <a:gd name="T1" fmla="*/ 0 h 677545"/>
                <a:gd name="T2" fmla="*/ 605155 w 605155"/>
                <a:gd name="T3" fmla="*/ 677545 h 677545"/>
              </a:gdLst>
              <a:ahLst/>
              <a:cxnLst/>
              <a:rect l="T0" t="T1" r="T2" b="T3"/>
              <a:pathLst>
                <a:path w="605155" h="677545">
                  <a:moveTo>
                    <a:pt x="0" y="373633"/>
                  </a:moveTo>
                  <a:lnTo>
                    <a:pt x="84455" y="440943"/>
                  </a:lnTo>
                  <a:lnTo>
                    <a:pt x="436371" y="0"/>
                  </a:lnTo>
                  <a:lnTo>
                    <a:pt x="605155" y="134747"/>
                  </a:lnTo>
                  <a:lnTo>
                    <a:pt x="253237" y="575690"/>
                  </a:lnTo>
                  <a:lnTo>
                    <a:pt x="337693" y="643127"/>
                  </a:lnTo>
                  <a:lnTo>
                    <a:pt x="34036" y="677163"/>
                  </a:lnTo>
                  <a:lnTo>
                    <a:pt x="0" y="373633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2" name="object 23"/>
            <p:cNvSpPr>
              <a:spLocks noChangeArrowheads="1"/>
            </p:cNvSpPr>
            <p:nvPr/>
          </p:nvSpPr>
          <p:spPr bwMode="auto">
            <a:xfrm>
              <a:off x="4216907" y="2569463"/>
              <a:ext cx="539496" cy="815339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3" name="object 24"/>
            <p:cNvSpPr>
              <a:spLocks noChangeArrowheads="1"/>
            </p:cNvSpPr>
            <p:nvPr/>
          </p:nvSpPr>
          <p:spPr bwMode="auto">
            <a:xfrm>
              <a:off x="4270628" y="2596895"/>
              <a:ext cx="432054" cy="719074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4" name="object 25"/>
            <p:cNvSpPr>
              <a:spLocks noChangeArrowheads="1"/>
            </p:cNvSpPr>
            <p:nvPr/>
          </p:nvSpPr>
          <p:spPr bwMode="auto">
            <a:xfrm>
              <a:off x="4270627" y="2596896"/>
              <a:ext cx="432434" cy="719455"/>
            </a:xfrm>
            <a:custGeom>
              <a:avLst/>
              <a:gdLst>
                <a:gd name="T0" fmla="*/ 0 w 432435"/>
                <a:gd name="T1" fmla="*/ 0 h 719454"/>
                <a:gd name="T2" fmla="*/ 432435 w 432435"/>
                <a:gd name="T3" fmla="*/ 719454 h 719454"/>
              </a:gdLst>
              <a:ahLst/>
              <a:cxnLst/>
              <a:rect l="T0" t="T1" r="T2" b="T3"/>
              <a:pathLst>
                <a:path w="432435" h="719454">
                  <a:moveTo>
                    <a:pt x="0" y="503046"/>
                  </a:moveTo>
                  <a:lnTo>
                    <a:pt x="107950" y="503046"/>
                  </a:lnTo>
                  <a:lnTo>
                    <a:pt x="107950" y="0"/>
                  </a:lnTo>
                  <a:lnTo>
                    <a:pt x="323976" y="0"/>
                  </a:lnTo>
                  <a:lnTo>
                    <a:pt x="323976" y="503046"/>
                  </a:lnTo>
                  <a:lnTo>
                    <a:pt x="432054" y="503046"/>
                  </a:lnTo>
                  <a:lnTo>
                    <a:pt x="216026" y="719074"/>
                  </a:lnTo>
                  <a:lnTo>
                    <a:pt x="0" y="503046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5" name="object 26"/>
            <p:cNvSpPr>
              <a:spLocks noChangeArrowheads="1"/>
            </p:cNvSpPr>
            <p:nvPr/>
          </p:nvSpPr>
          <p:spPr bwMode="auto">
            <a:xfrm>
              <a:off x="6283451" y="2543555"/>
              <a:ext cx="652272" cy="845820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6" name="object 27"/>
            <p:cNvSpPr>
              <a:spLocks noChangeArrowheads="1"/>
            </p:cNvSpPr>
            <p:nvPr/>
          </p:nvSpPr>
          <p:spPr bwMode="auto">
            <a:xfrm>
              <a:off x="6332091" y="2572004"/>
              <a:ext cx="552958" cy="749426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7" name="object 28"/>
            <p:cNvSpPr>
              <a:spLocks noChangeArrowheads="1"/>
            </p:cNvSpPr>
            <p:nvPr/>
          </p:nvSpPr>
          <p:spPr bwMode="auto">
            <a:xfrm>
              <a:off x="6332091" y="2572004"/>
              <a:ext cx="553085" cy="749935"/>
            </a:xfrm>
            <a:custGeom>
              <a:avLst/>
              <a:gdLst>
                <a:gd name="T0" fmla="*/ 0 w 553084"/>
                <a:gd name="T1" fmla="*/ 0 h 749935"/>
                <a:gd name="T2" fmla="*/ 553084 w 553084"/>
                <a:gd name="T3" fmla="*/ 749935 h 749935"/>
              </a:gdLst>
              <a:ahLst/>
              <a:cxnLst/>
              <a:rect l="T0" t="T1" r="T2" b="T3"/>
              <a:pathLst>
                <a:path w="553084" h="749935">
                  <a:moveTo>
                    <a:pt x="170180" y="658241"/>
                  </a:moveTo>
                  <a:lnTo>
                    <a:pt x="265938" y="608203"/>
                  </a:lnTo>
                  <a:lnTo>
                    <a:pt x="0" y="100203"/>
                  </a:lnTo>
                  <a:lnTo>
                    <a:pt x="191262" y="0"/>
                  </a:lnTo>
                  <a:lnTo>
                    <a:pt x="457327" y="508000"/>
                  </a:lnTo>
                  <a:lnTo>
                    <a:pt x="552958" y="457835"/>
                  </a:lnTo>
                  <a:lnTo>
                    <a:pt x="461772" y="749426"/>
                  </a:lnTo>
                  <a:lnTo>
                    <a:pt x="170180" y="658241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8" name="object 29"/>
            <p:cNvSpPr>
              <a:spLocks noChangeArrowheads="1"/>
            </p:cNvSpPr>
            <p:nvPr/>
          </p:nvSpPr>
          <p:spPr bwMode="auto">
            <a:xfrm>
              <a:off x="3259358" y="3686368"/>
              <a:ext cx="2308859" cy="795527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39" name="object 30"/>
            <p:cNvSpPr>
              <a:spLocks noChangeArrowheads="1"/>
            </p:cNvSpPr>
            <p:nvPr/>
          </p:nvSpPr>
          <p:spPr bwMode="auto">
            <a:xfrm>
              <a:off x="3589019" y="3300983"/>
              <a:ext cx="1818131" cy="1091183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9488" name="object 31"/>
            <p:cNvSpPr>
              <a:spLocks noChangeArrowheads="1"/>
            </p:cNvSpPr>
            <p:nvPr/>
          </p:nvSpPr>
          <p:spPr bwMode="auto">
            <a:xfrm>
              <a:off x="3259212" y="3686557"/>
              <a:ext cx="2428783" cy="78581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>
                <a:latin typeface="Calibri" pitchFamily="34" charset="0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28625" y="3000375"/>
            <a:ext cx="2071688" cy="471488"/>
          </a:xfrm>
          <a:prstGeom prst="rect">
            <a:avLst/>
          </a:prstGeom>
          <a:ln w="9525">
            <a:solidFill>
              <a:srgbClr val="F69240"/>
            </a:solidFill>
          </a:ln>
        </p:spPr>
        <p:txBody>
          <a:bodyPr lIns="0" tIns="131445" rIns="0" bIns="0">
            <a:spAutoFit/>
          </a:bodyPr>
          <a:lstStyle/>
          <a:p>
            <a:pPr algn="ctr" eaLnBrk="0" fontAlgn="auto" hangingPunct="0">
              <a:spcBef>
                <a:spcPts val="1035"/>
              </a:spcBef>
              <a:spcAft>
                <a:spcPts val="0"/>
              </a:spcAft>
              <a:defRPr/>
            </a:pPr>
            <a:r>
              <a:rPr sz="2200" b="1" spc="-5" dirty="0">
                <a:solidFill>
                  <a:srgbClr val="17375E"/>
                </a:solidFill>
                <a:latin typeface="Carlito"/>
                <a:cs typeface="Carlito"/>
              </a:rPr>
              <a:t>Studia</a:t>
            </a:r>
            <a:endParaRPr sz="2200">
              <a:latin typeface="Carlito"/>
              <a:cs typeface="Carlito"/>
            </a:endParaRPr>
          </a:p>
        </p:txBody>
      </p:sp>
      <p:sp>
        <p:nvSpPr>
          <p:cNvPr id="17415" name="object 33"/>
          <p:cNvSpPr txBox="1">
            <a:spLocks noChangeArrowheads="1"/>
          </p:cNvSpPr>
          <p:nvPr/>
        </p:nvSpPr>
        <p:spPr bwMode="auto">
          <a:xfrm>
            <a:off x="3357563" y="2928938"/>
            <a:ext cx="2286000" cy="654050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lnSpc>
                <a:spcPts val="2675"/>
              </a:lnSpc>
            </a:pPr>
            <a:r>
              <a:rPr lang="pl-PL" sz="2000" b="1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Szkoła</a:t>
            </a:r>
            <a:endParaRPr lang="pl-PL" sz="2000">
              <a:latin typeface="Carlito"/>
              <a:ea typeface="Carlito"/>
              <a:cs typeface="Carlito"/>
            </a:endParaRPr>
          </a:p>
          <a:p>
            <a:pPr algn="ctr" eaLnBrk="0" hangingPunct="0"/>
            <a:r>
              <a:rPr lang="pl-PL" sz="2000" b="1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policealna</a:t>
            </a:r>
            <a:endParaRPr lang="pl-PL" sz="2000">
              <a:latin typeface="Carlito"/>
              <a:ea typeface="Carlito"/>
              <a:cs typeface="Carlito"/>
            </a:endParaRPr>
          </a:p>
        </p:txBody>
      </p:sp>
      <p:grpSp>
        <p:nvGrpSpPr>
          <p:cNvPr id="17416" name="object 34"/>
          <p:cNvGrpSpPr>
            <a:grpSpLocks/>
          </p:cNvGrpSpPr>
          <p:nvPr/>
        </p:nvGrpSpPr>
        <p:grpSpPr bwMode="auto">
          <a:xfrm>
            <a:off x="6072188" y="2786063"/>
            <a:ext cx="2689225" cy="1154112"/>
            <a:chOff x="6318503" y="3389376"/>
            <a:chExt cx="2403475" cy="940435"/>
          </a:xfrm>
        </p:grpSpPr>
        <p:sp>
          <p:nvSpPr>
            <p:cNvPr id="17426" name="object 35"/>
            <p:cNvSpPr>
              <a:spLocks noChangeArrowheads="1"/>
            </p:cNvSpPr>
            <p:nvPr/>
          </p:nvSpPr>
          <p:spPr bwMode="auto">
            <a:xfrm>
              <a:off x="6333743" y="3491464"/>
              <a:ext cx="2308859" cy="707174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7" name="object 36"/>
            <p:cNvSpPr>
              <a:spLocks noChangeArrowheads="1"/>
            </p:cNvSpPr>
            <p:nvPr/>
          </p:nvSpPr>
          <p:spPr bwMode="auto">
            <a:xfrm>
              <a:off x="6318503" y="3389376"/>
              <a:ext cx="2403348" cy="940307"/>
            </a:xfrm>
            <a:prstGeom prst="rect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9476" name="object 37"/>
            <p:cNvSpPr>
              <a:spLocks noChangeArrowheads="1"/>
            </p:cNvSpPr>
            <p:nvPr/>
          </p:nvSpPr>
          <p:spPr bwMode="auto">
            <a:xfrm>
              <a:off x="6372418" y="3509679"/>
              <a:ext cx="2231798" cy="6312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>
                <a:latin typeface="Calibri" pitchFamily="34" charset="0"/>
              </a:endParaRPr>
            </a:p>
          </p:txBody>
        </p:sp>
      </p:grpSp>
      <p:sp>
        <p:nvSpPr>
          <p:cNvPr id="17417" name="object 38"/>
          <p:cNvSpPr txBox="1">
            <a:spLocks noChangeArrowheads="1"/>
          </p:cNvSpPr>
          <p:nvPr/>
        </p:nvSpPr>
        <p:spPr bwMode="auto">
          <a:xfrm>
            <a:off x="6215063" y="3000375"/>
            <a:ext cx="2357437" cy="530225"/>
          </a:xfrm>
          <a:prstGeom prst="rect">
            <a:avLst/>
          </a:prstGeom>
          <a:noFill/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lIns="0" tIns="36830" rIns="0" bIns="0">
            <a:spAutoFit/>
          </a:bodyPr>
          <a:lstStyle/>
          <a:p>
            <a:pPr marL="155575" indent="131763" eaLnBrk="0" hangingPunct="0">
              <a:lnSpc>
                <a:spcPct val="80000"/>
              </a:lnSpc>
              <a:spcBef>
                <a:spcPts val="288"/>
              </a:spcBef>
            </a:pPr>
            <a:r>
              <a:rPr lang="pl-PL" sz="2000" b="1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Kwalifikacyjne  kursy zawodowe</a:t>
            </a:r>
            <a:endParaRPr lang="pl-PL" sz="2000">
              <a:latin typeface="Carlito"/>
              <a:ea typeface="Carlito"/>
              <a:cs typeface="Carlito"/>
            </a:endParaRPr>
          </a:p>
        </p:txBody>
      </p:sp>
      <p:grpSp>
        <p:nvGrpSpPr>
          <p:cNvPr id="17418" name="object 39"/>
          <p:cNvGrpSpPr>
            <a:grpSpLocks/>
          </p:cNvGrpSpPr>
          <p:nvPr/>
        </p:nvGrpSpPr>
        <p:grpSpPr bwMode="auto">
          <a:xfrm>
            <a:off x="285750" y="3714750"/>
            <a:ext cx="8347075" cy="2684463"/>
            <a:chOff x="323088" y="4041820"/>
            <a:chExt cx="8346948" cy="2685115"/>
          </a:xfrm>
        </p:grpSpPr>
        <p:sp>
          <p:nvSpPr>
            <p:cNvPr id="17420" name="object 40"/>
            <p:cNvSpPr>
              <a:spLocks noChangeArrowheads="1"/>
            </p:cNvSpPr>
            <p:nvPr/>
          </p:nvSpPr>
          <p:spPr bwMode="auto">
            <a:xfrm>
              <a:off x="4229099" y="4113276"/>
              <a:ext cx="541020" cy="679704"/>
            </a:xfrm>
            <a:prstGeom prst="rect">
              <a:avLst/>
            </a:prstGeom>
            <a:blipFill dpi="0" rotWithShape="1">
              <a:blip r:embed="rId16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1" name="object 41"/>
            <p:cNvSpPr>
              <a:spLocks noChangeArrowheads="1"/>
            </p:cNvSpPr>
            <p:nvPr/>
          </p:nvSpPr>
          <p:spPr bwMode="auto">
            <a:xfrm>
              <a:off x="4283964" y="4140834"/>
              <a:ext cx="432053" cy="582040"/>
            </a:xfrm>
            <a:prstGeom prst="rect">
              <a:avLst/>
            </a:prstGeom>
            <a:blipFill dpi="0" rotWithShape="1">
              <a:blip r:embed="rId1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2" name="object 42"/>
            <p:cNvSpPr>
              <a:spLocks noChangeArrowheads="1"/>
            </p:cNvSpPr>
            <p:nvPr/>
          </p:nvSpPr>
          <p:spPr bwMode="auto">
            <a:xfrm>
              <a:off x="4283965" y="4041820"/>
              <a:ext cx="396746" cy="681309"/>
            </a:xfrm>
            <a:custGeom>
              <a:avLst/>
              <a:gdLst>
                <a:gd name="T0" fmla="*/ 0 w 432435"/>
                <a:gd name="T1" fmla="*/ 0 h 582295"/>
                <a:gd name="T2" fmla="*/ 432435 w 432435"/>
                <a:gd name="T3" fmla="*/ 582295 h 582295"/>
              </a:gdLst>
              <a:ahLst/>
              <a:cxnLst/>
              <a:rect l="T0" t="T1" r="T2" b="T3"/>
              <a:pathLst>
                <a:path w="432435" h="582295">
                  <a:moveTo>
                    <a:pt x="0" y="366013"/>
                  </a:moveTo>
                  <a:lnTo>
                    <a:pt x="108076" y="366013"/>
                  </a:lnTo>
                  <a:lnTo>
                    <a:pt x="108076" y="0"/>
                  </a:lnTo>
                  <a:lnTo>
                    <a:pt x="323976" y="0"/>
                  </a:lnTo>
                  <a:lnTo>
                    <a:pt x="323976" y="366013"/>
                  </a:lnTo>
                  <a:lnTo>
                    <a:pt x="432053" y="366013"/>
                  </a:lnTo>
                  <a:lnTo>
                    <a:pt x="216026" y="582040"/>
                  </a:lnTo>
                  <a:lnTo>
                    <a:pt x="0" y="366013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3" name="object 43"/>
            <p:cNvSpPr>
              <a:spLocks noChangeArrowheads="1"/>
            </p:cNvSpPr>
            <p:nvPr/>
          </p:nvSpPr>
          <p:spPr bwMode="auto">
            <a:xfrm>
              <a:off x="347472" y="4695444"/>
              <a:ext cx="8322564" cy="1969008"/>
            </a:xfrm>
            <a:prstGeom prst="rect">
              <a:avLst/>
            </a:prstGeom>
            <a:blipFill dpi="0" rotWithShape="1">
              <a:blip r:embed="rId1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4" name="object 44"/>
            <p:cNvSpPr>
              <a:spLocks noChangeArrowheads="1"/>
            </p:cNvSpPr>
            <p:nvPr/>
          </p:nvSpPr>
          <p:spPr bwMode="auto">
            <a:xfrm>
              <a:off x="323088" y="4654296"/>
              <a:ext cx="8267700" cy="2072639"/>
            </a:xfrm>
            <a:prstGeom prst="rect">
              <a:avLst/>
            </a:prstGeom>
            <a:blipFill dpi="0" rotWithShape="1">
              <a:blip r:embed="rId1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7425" name="object 45"/>
            <p:cNvSpPr>
              <a:spLocks noChangeArrowheads="1"/>
            </p:cNvSpPr>
            <p:nvPr/>
          </p:nvSpPr>
          <p:spPr bwMode="auto">
            <a:xfrm>
              <a:off x="395541" y="4722837"/>
              <a:ext cx="8226806" cy="1874520"/>
            </a:xfrm>
            <a:prstGeom prst="rect">
              <a:avLst/>
            </a:prstGeom>
            <a:blipFill dpi="0" rotWithShape="1">
              <a:blip r:embed="rId2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19467" name="object 46"/>
          <p:cNvSpPr txBox="1">
            <a:spLocks noChangeArrowheads="1"/>
          </p:cNvSpPr>
          <p:nvPr/>
        </p:nvSpPr>
        <p:spPr bwMode="auto">
          <a:xfrm>
            <a:off x="357188" y="4429125"/>
            <a:ext cx="8501062" cy="18049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lIns="0" tIns="3810" rIns="0" bIns="0">
            <a:spAutoFit/>
          </a:bodyPr>
          <a:lstStyle/>
          <a:p>
            <a:pPr marL="377825" indent="-285750" eaLnBrk="0" hangingPunct="0">
              <a:lnSpc>
                <a:spcPts val="1725"/>
              </a:lnSpc>
              <a:spcBef>
                <a:spcPts val="25"/>
              </a:spcBef>
              <a:buFont typeface="Arial" pitchFamily="34" charset="0"/>
              <a:buChar char="•"/>
              <a:tabLst>
                <a:tab pos="377825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jest skierowana do osób posiadających wykształcenie średnie (nie jest wymagana matura)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377825" indent="-285750" eaLnBrk="0" hangingPunct="0">
              <a:lnSpc>
                <a:spcPts val="1538"/>
              </a:lnSpc>
              <a:buFont typeface="Arial" pitchFamily="34" charset="0"/>
              <a:buChar char="•"/>
              <a:tabLst>
                <a:tab pos="377825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nauka trwa od roku do 2,5 roku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377825" indent="-285750" eaLnBrk="0" hangingPunct="0">
              <a:lnSpc>
                <a:spcPts val="1538"/>
              </a:lnSpc>
              <a:spcBef>
                <a:spcPts val="175"/>
              </a:spcBef>
              <a:buFont typeface="Arial" pitchFamily="34" charset="0"/>
              <a:buChar char="•"/>
              <a:tabLst>
                <a:tab pos="377825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umożliwia uzyskanie dyplomu potwierdzającego kwalifikacje zawodowe po zdaniu  egzaminów potwierdzających kwalifikacje w danym zawodzie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377825" indent="-285750" eaLnBrk="0" hangingPunct="0">
              <a:tabLst>
                <a:tab pos="377825" algn="l"/>
              </a:tabLst>
              <a:defRPr/>
            </a:pPr>
            <a:endParaRPr lang="pl-PL" sz="1200" dirty="0">
              <a:latin typeface="Carlito"/>
              <a:ea typeface="Carlito"/>
              <a:cs typeface="Carlito"/>
            </a:endParaRPr>
          </a:p>
          <a:p>
            <a:pPr marL="377825" indent="-285750" eaLnBrk="0" hangingPunct="0">
              <a:lnSpc>
                <a:spcPts val="1538"/>
              </a:lnSpc>
              <a:tabLst>
                <a:tab pos="377825" algn="l"/>
              </a:tabLst>
              <a:defRPr/>
            </a:pPr>
            <a:r>
              <a:rPr lang="pl-PL" sz="1600" u="sng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1600" b="1" u="sng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Przykładowe kierunki:</a:t>
            </a: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 technik usług kosmetycznych, technik administracji, technik  bezpieczeństwa i higieny pracy, technik usług pocztowych i finansowych, technik archiwista</a:t>
            </a:r>
            <a:endParaRPr lang="pl-PL" sz="1600" dirty="0">
              <a:latin typeface="Carlito"/>
              <a:ea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object 10"/>
          <p:cNvGrpSpPr>
            <a:grpSpLocks/>
          </p:cNvGrpSpPr>
          <p:nvPr/>
        </p:nvGrpSpPr>
        <p:grpSpPr bwMode="auto">
          <a:xfrm>
            <a:off x="2071688" y="571500"/>
            <a:ext cx="5143500" cy="1071563"/>
            <a:chOff x="2089404" y="1815064"/>
            <a:chExt cx="5143190" cy="857235"/>
          </a:xfrm>
        </p:grpSpPr>
        <p:sp>
          <p:nvSpPr>
            <p:cNvPr id="18469" name="object 11"/>
            <p:cNvSpPr>
              <a:spLocks noChangeArrowheads="1"/>
            </p:cNvSpPr>
            <p:nvPr/>
          </p:nvSpPr>
          <p:spPr bwMode="auto">
            <a:xfrm>
              <a:off x="2089404" y="1815064"/>
              <a:ext cx="4937759" cy="70717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70" name="object 12"/>
            <p:cNvSpPr>
              <a:spLocks noChangeArrowheads="1"/>
            </p:cNvSpPr>
            <p:nvPr/>
          </p:nvSpPr>
          <p:spPr bwMode="auto">
            <a:xfrm>
              <a:off x="2095500" y="1840991"/>
              <a:ext cx="4995672" cy="751331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20519" name="object 13"/>
            <p:cNvSpPr>
              <a:spLocks noChangeArrowheads="1"/>
            </p:cNvSpPr>
            <p:nvPr/>
          </p:nvSpPr>
          <p:spPr bwMode="auto">
            <a:xfrm>
              <a:off x="2127502" y="1832844"/>
              <a:ext cx="5105092" cy="83945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>
                <a:defRPr/>
              </a:pPr>
              <a:endParaRPr lang="pl-PL">
                <a:latin typeface="Calibri" pitchFamily="34" charset="0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286000" y="642938"/>
            <a:ext cx="4714875" cy="8747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F69240"/>
            </a:solidFill>
          </a:ln>
        </p:spPr>
        <p:txBody>
          <a:bodyPr lIns="0" tIns="104775" rIns="0" bIns="0">
            <a:spAutoFit/>
          </a:bodyPr>
          <a:lstStyle/>
          <a:p>
            <a:pPr marL="201295" algn="ctr" eaLnBrk="0" fontAlgn="auto" hangingPunct="0">
              <a:spcBef>
                <a:spcPts val="825"/>
              </a:spcBef>
              <a:spcAft>
                <a:spcPts val="0"/>
              </a:spcAft>
              <a:defRPr/>
            </a:pPr>
            <a:r>
              <a:rPr sz="2500" b="1" spc="-5" dirty="0">
                <a:solidFill>
                  <a:srgbClr val="1F487C"/>
                </a:solidFill>
                <a:latin typeface="Carlito"/>
                <a:cs typeface="Carlito"/>
              </a:rPr>
              <a:t>Co po </a:t>
            </a:r>
            <a:r>
              <a:rPr sz="2500" b="1" spc="-20" dirty="0">
                <a:solidFill>
                  <a:srgbClr val="1F487C"/>
                </a:solidFill>
                <a:latin typeface="Carlito"/>
                <a:cs typeface="Carlito"/>
              </a:rPr>
              <a:t>szkole</a:t>
            </a:r>
            <a:r>
              <a:rPr sz="2500" b="1" spc="-15" dirty="0">
                <a:solidFill>
                  <a:srgbClr val="1F487C"/>
                </a:solidFill>
                <a:latin typeface="Carlito"/>
                <a:cs typeface="Carlito"/>
              </a:rPr>
              <a:t> </a:t>
            </a:r>
            <a:r>
              <a:rPr sz="2500" b="1" spc="-10" dirty="0">
                <a:solidFill>
                  <a:srgbClr val="1F487C"/>
                </a:solidFill>
                <a:latin typeface="Carlito"/>
                <a:cs typeface="Carlito"/>
              </a:rPr>
              <a:t>ponadpodstawowej?</a:t>
            </a:r>
            <a:endParaRPr sz="2500">
              <a:latin typeface="Carlito"/>
              <a:cs typeface="Carlito"/>
            </a:endParaRPr>
          </a:p>
        </p:txBody>
      </p:sp>
      <p:grpSp>
        <p:nvGrpSpPr>
          <p:cNvPr id="18436" name="object 15"/>
          <p:cNvGrpSpPr>
            <a:grpSpLocks/>
          </p:cNvGrpSpPr>
          <p:nvPr/>
        </p:nvGrpSpPr>
        <p:grpSpPr bwMode="auto">
          <a:xfrm>
            <a:off x="500063" y="2571750"/>
            <a:ext cx="2357437" cy="731838"/>
            <a:chOff x="284988" y="3482320"/>
            <a:chExt cx="2358103" cy="731539"/>
          </a:xfrm>
        </p:grpSpPr>
        <p:sp>
          <p:nvSpPr>
            <p:cNvPr id="18466" name="object 16"/>
            <p:cNvSpPr>
              <a:spLocks noChangeArrowheads="1"/>
            </p:cNvSpPr>
            <p:nvPr/>
          </p:nvSpPr>
          <p:spPr bwMode="auto">
            <a:xfrm>
              <a:off x="284988" y="3482320"/>
              <a:ext cx="2308860" cy="70717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67" name="object 17"/>
            <p:cNvSpPr>
              <a:spLocks noChangeArrowheads="1"/>
            </p:cNvSpPr>
            <p:nvPr/>
          </p:nvSpPr>
          <p:spPr bwMode="auto">
            <a:xfrm>
              <a:off x="862584" y="3541775"/>
              <a:ext cx="1216152" cy="67208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68" name="object 18"/>
            <p:cNvSpPr>
              <a:spLocks noChangeArrowheads="1"/>
            </p:cNvSpPr>
            <p:nvPr/>
          </p:nvSpPr>
          <p:spPr bwMode="auto">
            <a:xfrm>
              <a:off x="323532" y="3501009"/>
              <a:ext cx="2319559" cy="624532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grpSp>
        <p:nvGrpSpPr>
          <p:cNvPr id="18437" name="object 19"/>
          <p:cNvGrpSpPr>
            <a:grpSpLocks/>
          </p:cNvGrpSpPr>
          <p:nvPr/>
        </p:nvGrpSpPr>
        <p:grpSpPr bwMode="auto">
          <a:xfrm>
            <a:off x="0" y="1643063"/>
            <a:ext cx="7286625" cy="4429125"/>
            <a:chOff x="114301" y="2543555"/>
            <a:chExt cx="6985764" cy="4636328"/>
          </a:xfrm>
        </p:grpSpPr>
        <p:sp>
          <p:nvSpPr>
            <p:cNvPr id="18453" name="object 20"/>
            <p:cNvSpPr>
              <a:spLocks noChangeArrowheads="1"/>
            </p:cNvSpPr>
            <p:nvPr/>
          </p:nvSpPr>
          <p:spPr bwMode="auto">
            <a:xfrm>
              <a:off x="1975104" y="2552699"/>
              <a:ext cx="702563" cy="775715"/>
            </a:xfrm>
            <a:prstGeom prst="rect">
              <a:avLst/>
            </a:prstGeom>
            <a:blipFill dpi="0" rotWithShape="1">
              <a:blip r:embed="rId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54" name="object 21"/>
            <p:cNvSpPr>
              <a:spLocks noChangeArrowheads="1"/>
            </p:cNvSpPr>
            <p:nvPr/>
          </p:nvSpPr>
          <p:spPr bwMode="auto">
            <a:xfrm>
              <a:off x="2023364" y="2582671"/>
              <a:ext cx="605155" cy="677163"/>
            </a:xfrm>
            <a:prstGeom prst="rect">
              <a:avLst/>
            </a:prstGeom>
            <a:blipFill dpi="0" rotWithShape="1">
              <a:blip r:embed="rId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55" name="object 22"/>
            <p:cNvSpPr>
              <a:spLocks noChangeArrowheads="1"/>
            </p:cNvSpPr>
            <p:nvPr/>
          </p:nvSpPr>
          <p:spPr bwMode="auto">
            <a:xfrm>
              <a:off x="2023364" y="2582671"/>
              <a:ext cx="605155" cy="677545"/>
            </a:xfrm>
            <a:custGeom>
              <a:avLst/>
              <a:gdLst>
                <a:gd name="T0" fmla="*/ 0 w 605155"/>
                <a:gd name="T1" fmla="*/ 0 h 677545"/>
                <a:gd name="T2" fmla="*/ 605155 w 605155"/>
                <a:gd name="T3" fmla="*/ 677545 h 677545"/>
              </a:gdLst>
              <a:ahLst/>
              <a:cxnLst/>
              <a:rect l="T0" t="T1" r="T2" b="T3"/>
              <a:pathLst>
                <a:path w="605155" h="677545">
                  <a:moveTo>
                    <a:pt x="0" y="373633"/>
                  </a:moveTo>
                  <a:lnTo>
                    <a:pt x="84455" y="440943"/>
                  </a:lnTo>
                  <a:lnTo>
                    <a:pt x="436372" y="0"/>
                  </a:lnTo>
                  <a:lnTo>
                    <a:pt x="605155" y="134747"/>
                  </a:lnTo>
                  <a:lnTo>
                    <a:pt x="253237" y="575690"/>
                  </a:lnTo>
                  <a:lnTo>
                    <a:pt x="337693" y="643127"/>
                  </a:lnTo>
                  <a:lnTo>
                    <a:pt x="34036" y="677163"/>
                  </a:lnTo>
                  <a:lnTo>
                    <a:pt x="0" y="373633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56" name="object 23"/>
            <p:cNvSpPr>
              <a:spLocks noChangeArrowheads="1"/>
            </p:cNvSpPr>
            <p:nvPr/>
          </p:nvSpPr>
          <p:spPr bwMode="auto">
            <a:xfrm>
              <a:off x="4288535" y="2569463"/>
              <a:ext cx="541020" cy="815339"/>
            </a:xfrm>
            <a:prstGeom prst="rect">
              <a:avLst/>
            </a:prstGeom>
            <a:blipFill dpi="0" rotWithShape="1">
              <a:blip r:embed="rId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57" name="object 24"/>
            <p:cNvSpPr>
              <a:spLocks noChangeArrowheads="1"/>
            </p:cNvSpPr>
            <p:nvPr/>
          </p:nvSpPr>
          <p:spPr bwMode="auto">
            <a:xfrm>
              <a:off x="4342638" y="2596895"/>
              <a:ext cx="432053" cy="719075"/>
            </a:xfrm>
            <a:prstGeom prst="rect">
              <a:avLst/>
            </a:prstGeom>
            <a:blipFill dpi="0" rotWithShape="1">
              <a:blip r:embed="rId1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58" name="object 25"/>
            <p:cNvSpPr>
              <a:spLocks noChangeArrowheads="1"/>
            </p:cNvSpPr>
            <p:nvPr/>
          </p:nvSpPr>
          <p:spPr bwMode="auto">
            <a:xfrm>
              <a:off x="4342638" y="2596895"/>
              <a:ext cx="432434" cy="719455"/>
            </a:xfrm>
            <a:custGeom>
              <a:avLst/>
              <a:gdLst>
                <a:gd name="T0" fmla="*/ 0 w 432435"/>
                <a:gd name="T1" fmla="*/ 0 h 719454"/>
                <a:gd name="T2" fmla="*/ 432435 w 432435"/>
                <a:gd name="T3" fmla="*/ 719454 h 719454"/>
              </a:gdLst>
              <a:ahLst/>
              <a:cxnLst/>
              <a:rect l="T0" t="T1" r="T2" b="T3"/>
              <a:pathLst>
                <a:path w="432435" h="719454">
                  <a:moveTo>
                    <a:pt x="0" y="503046"/>
                  </a:moveTo>
                  <a:lnTo>
                    <a:pt x="107950" y="503046"/>
                  </a:lnTo>
                  <a:lnTo>
                    <a:pt x="107950" y="0"/>
                  </a:lnTo>
                  <a:lnTo>
                    <a:pt x="323976" y="0"/>
                  </a:lnTo>
                  <a:lnTo>
                    <a:pt x="323976" y="503046"/>
                  </a:lnTo>
                  <a:lnTo>
                    <a:pt x="432053" y="503046"/>
                  </a:lnTo>
                  <a:lnTo>
                    <a:pt x="216026" y="719074"/>
                  </a:lnTo>
                  <a:lnTo>
                    <a:pt x="0" y="503046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59" name="object 26"/>
            <p:cNvSpPr>
              <a:spLocks noChangeArrowheads="1"/>
            </p:cNvSpPr>
            <p:nvPr/>
          </p:nvSpPr>
          <p:spPr bwMode="auto">
            <a:xfrm>
              <a:off x="6355079" y="2543555"/>
              <a:ext cx="652272" cy="845820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60" name="object 27"/>
            <p:cNvSpPr>
              <a:spLocks noChangeArrowheads="1"/>
            </p:cNvSpPr>
            <p:nvPr/>
          </p:nvSpPr>
          <p:spPr bwMode="auto">
            <a:xfrm>
              <a:off x="6404102" y="2572003"/>
              <a:ext cx="552957" cy="749426"/>
            </a:xfrm>
            <a:prstGeom prst="rect">
              <a:avLst/>
            </a:prstGeom>
            <a:blipFill dpi="0" rotWithShape="1">
              <a:blip r:embed="rId1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61" name="object 28"/>
            <p:cNvSpPr>
              <a:spLocks noChangeArrowheads="1"/>
            </p:cNvSpPr>
            <p:nvPr/>
          </p:nvSpPr>
          <p:spPr bwMode="auto">
            <a:xfrm>
              <a:off x="6404102" y="2572003"/>
              <a:ext cx="553085" cy="749935"/>
            </a:xfrm>
            <a:custGeom>
              <a:avLst/>
              <a:gdLst>
                <a:gd name="T0" fmla="*/ 0 w 553084"/>
                <a:gd name="T1" fmla="*/ 0 h 749935"/>
                <a:gd name="T2" fmla="*/ 553084 w 553084"/>
                <a:gd name="T3" fmla="*/ 749935 h 749935"/>
              </a:gdLst>
              <a:ahLst/>
              <a:cxnLst/>
              <a:rect l="T0" t="T1" r="T2" b="T3"/>
              <a:pathLst>
                <a:path w="553084" h="749935">
                  <a:moveTo>
                    <a:pt x="170179" y="658241"/>
                  </a:moveTo>
                  <a:lnTo>
                    <a:pt x="265938" y="608203"/>
                  </a:lnTo>
                  <a:lnTo>
                    <a:pt x="0" y="100203"/>
                  </a:lnTo>
                  <a:lnTo>
                    <a:pt x="191262" y="0"/>
                  </a:lnTo>
                  <a:lnTo>
                    <a:pt x="457326" y="508000"/>
                  </a:lnTo>
                  <a:lnTo>
                    <a:pt x="552957" y="457835"/>
                  </a:lnTo>
                  <a:lnTo>
                    <a:pt x="461772" y="749426"/>
                  </a:lnTo>
                  <a:lnTo>
                    <a:pt x="170179" y="658241"/>
                  </a:lnTo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62" name="object 29"/>
            <p:cNvSpPr>
              <a:spLocks noChangeArrowheads="1"/>
            </p:cNvSpPr>
            <p:nvPr/>
          </p:nvSpPr>
          <p:spPr bwMode="auto">
            <a:xfrm>
              <a:off x="185739" y="4758233"/>
              <a:ext cx="6844283" cy="2421650"/>
            </a:xfrm>
            <a:prstGeom prst="rect">
              <a:avLst/>
            </a:prstGeom>
            <a:blipFill dpi="0" rotWithShape="1">
              <a:blip r:embed="rId1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63" name="object 30"/>
            <p:cNvSpPr>
              <a:spLocks noChangeArrowheads="1"/>
            </p:cNvSpPr>
            <p:nvPr/>
          </p:nvSpPr>
          <p:spPr bwMode="auto">
            <a:xfrm>
              <a:off x="114301" y="4758232"/>
              <a:ext cx="6715295" cy="1496079"/>
            </a:xfrm>
            <a:prstGeom prst="rect">
              <a:avLst/>
            </a:prstGeom>
            <a:blipFill dpi="0" rotWithShape="1">
              <a:blip r:embed="rId1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64" name="object 31"/>
            <p:cNvSpPr>
              <a:spLocks noChangeArrowheads="1"/>
            </p:cNvSpPr>
            <p:nvPr/>
          </p:nvSpPr>
          <p:spPr bwMode="auto">
            <a:xfrm>
              <a:off x="114301" y="4487827"/>
              <a:ext cx="6985763" cy="2617276"/>
            </a:xfrm>
            <a:prstGeom prst="rect">
              <a:avLst/>
            </a:prstGeom>
            <a:blipFill dpi="0" rotWithShape="1">
              <a:blip r:embed="rId1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65" name="object 32"/>
            <p:cNvSpPr>
              <a:spLocks noChangeArrowheads="1"/>
            </p:cNvSpPr>
            <p:nvPr/>
          </p:nvSpPr>
          <p:spPr bwMode="auto">
            <a:xfrm>
              <a:off x="456712" y="4861727"/>
              <a:ext cx="6643353" cy="2093832"/>
            </a:xfrm>
            <a:custGeom>
              <a:avLst/>
              <a:gdLst>
                <a:gd name="T0" fmla="*/ 0 w 6769100"/>
                <a:gd name="T1" fmla="*/ 0 h 2348865"/>
                <a:gd name="T2" fmla="*/ 6769100 w 6769100"/>
                <a:gd name="T3" fmla="*/ 2348865 h 2348865"/>
              </a:gdLst>
              <a:ahLst/>
              <a:cxnLst/>
              <a:rect l="T0" t="T1" r="T2" b="T3"/>
              <a:pathLst>
                <a:path w="6769100" h="2348865">
                  <a:moveTo>
                    <a:pt x="0" y="2348357"/>
                  </a:moveTo>
                  <a:lnTo>
                    <a:pt x="6768719" y="2348357"/>
                  </a:lnTo>
                  <a:lnTo>
                    <a:pt x="6768719" y="0"/>
                  </a:lnTo>
                  <a:lnTo>
                    <a:pt x="0" y="0"/>
                  </a:lnTo>
                  <a:lnTo>
                    <a:pt x="0" y="2348357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71500" y="2571750"/>
            <a:ext cx="2232025" cy="6318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69240"/>
            </a:solidFill>
          </a:ln>
        </p:spPr>
        <p:txBody>
          <a:bodyPr lIns="0" tIns="131445" rIns="0" bIns="0">
            <a:spAutoFit/>
          </a:bodyPr>
          <a:lstStyle/>
          <a:p>
            <a:pPr algn="ctr" eaLnBrk="0" fontAlgn="auto" hangingPunct="0">
              <a:spcBef>
                <a:spcPts val="1035"/>
              </a:spcBef>
              <a:spcAft>
                <a:spcPts val="0"/>
              </a:spcAft>
              <a:defRPr/>
            </a:pPr>
            <a:r>
              <a:rPr sz="2200" b="1" spc="-5" dirty="0">
                <a:solidFill>
                  <a:srgbClr val="17375E"/>
                </a:solidFill>
                <a:latin typeface="Carlito"/>
                <a:cs typeface="Carlito"/>
              </a:rPr>
              <a:t>Studia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18439" name="object 34"/>
          <p:cNvGrpSpPr>
            <a:grpSpLocks/>
          </p:cNvGrpSpPr>
          <p:nvPr/>
        </p:nvGrpSpPr>
        <p:grpSpPr bwMode="auto">
          <a:xfrm>
            <a:off x="3571875" y="2500313"/>
            <a:ext cx="2463800" cy="857250"/>
            <a:chOff x="3264615" y="3420150"/>
            <a:chExt cx="2462784" cy="855773"/>
          </a:xfrm>
        </p:grpSpPr>
        <p:sp>
          <p:nvSpPr>
            <p:cNvPr id="18450" name="object 35"/>
            <p:cNvSpPr>
              <a:spLocks noChangeArrowheads="1"/>
            </p:cNvSpPr>
            <p:nvPr/>
          </p:nvSpPr>
          <p:spPr bwMode="auto">
            <a:xfrm>
              <a:off x="3381755" y="3491464"/>
              <a:ext cx="2308859" cy="707174"/>
            </a:xfrm>
            <a:prstGeom prst="rect">
              <a:avLst/>
            </a:prstGeom>
            <a:blipFill dpi="0" rotWithShape="1">
              <a:blip r:embed="rId16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51" name="object 36"/>
            <p:cNvSpPr>
              <a:spLocks noChangeArrowheads="1"/>
            </p:cNvSpPr>
            <p:nvPr/>
          </p:nvSpPr>
          <p:spPr bwMode="auto">
            <a:xfrm>
              <a:off x="3264615" y="3420150"/>
              <a:ext cx="2462784" cy="672083"/>
            </a:xfrm>
            <a:prstGeom prst="rect">
              <a:avLst/>
            </a:prstGeom>
            <a:blipFill dpi="0" rotWithShape="1">
              <a:blip r:embed="rId17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52" name="object 37"/>
            <p:cNvSpPr>
              <a:spLocks noChangeArrowheads="1"/>
            </p:cNvSpPr>
            <p:nvPr/>
          </p:nvSpPr>
          <p:spPr bwMode="auto">
            <a:xfrm>
              <a:off x="3419856" y="3510153"/>
              <a:ext cx="2273025" cy="765770"/>
            </a:xfrm>
            <a:prstGeom prst="rect">
              <a:avLst/>
            </a:prstGeom>
            <a:blipFill dpi="0" rotWithShape="1">
              <a:blip r:embed="rId18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20488" name="object 38"/>
          <p:cNvSpPr txBox="1">
            <a:spLocks noChangeArrowheads="1"/>
          </p:cNvSpPr>
          <p:nvPr/>
        </p:nvSpPr>
        <p:spPr bwMode="auto">
          <a:xfrm>
            <a:off x="3714750" y="2571750"/>
            <a:ext cx="2214563" cy="7477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69240"/>
            </a:solidFill>
            <a:miter lim="800000"/>
            <a:headEnd/>
            <a:tailEnd/>
          </a:ln>
        </p:spPr>
        <p:txBody>
          <a:bodyPr lIns="0" tIns="131445" rIns="0" bIns="0">
            <a:spAutoFit/>
          </a:bodyPr>
          <a:lstStyle/>
          <a:p>
            <a:pPr marL="125413" eaLnBrk="0" hangingPunct="0">
              <a:spcBef>
                <a:spcPts val="1038"/>
              </a:spcBef>
              <a:defRPr/>
            </a:pPr>
            <a:r>
              <a:rPr lang="pl-PL" sz="20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Szkoła policealna</a:t>
            </a:r>
            <a:endParaRPr lang="pl-PL" sz="2000" dirty="0">
              <a:latin typeface="Carlito"/>
              <a:ea typeface="Carlito"/>
              <a:cs typeface="Carlito"/>
            </a:endParaRPr>
          </a:p>
        </p:txBody>
      </p:sp>
      <p:sp>
        <p:nvSpPr>
          <p:cNvPr id="20489" name="object 39"/>
          <p:cNvSpPr txBox="1">
            <a:spLocks noChangeArrowheads="1"/>
          </p:cNvSpPr>
          <p:nvPr/>
        </p:nvSpPr>
        <p:spPr bwMode="auto">
          <a:xfrm>
            <a:off x="285750" y="3714750"/>
            <a:ext cx="7000875" cy="23542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298450" indent="-285750" eaLnBrk="0" hangingPunct="0">
              <a:lnSpc>
                <a:spcPts val="1725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forma bezpłatnego kształcenia pozaszkolnego, przeznaczona dla osób dorosłych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ts val="1538"/>
              </a:lnSpc>
              <a:spcBef>
                <a:spcPts val="175"/>
              </a:spcBef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ukończenie kursu oraz zdanie egzaminu potwierdzającego kwalifikacje  w zawodzie uprawnia do otrzymania świadectwa potwierdzającego kwalifikację w zawodzie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ct val="150000"/>
              </a:lnSpc>
              <a:spcBef>
                <a:spcPts val="1150"/>
              </a:spcBef>
              <a:tabLst>
                <a:tab pos="298450" algn="l"/>
              </a:tabLst>
              <a:defRPr/>
            </a:pPr>
            <a:r>
              <a:rPr lang="pl-PL" sz="1600" u="sng" dirty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1600" b="1" u="sng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Przykładowe kursy: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RL.26. wykonywanie kompozycji florystycznych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ts val="1538"/>
              </a:lnSpc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AU.23 Rejestracja, obróbka i publikacja obrazu</a:t>
            </a:r>
            <a:endParaRPr lang="pl-PL" sz="1600" dirty="0">
              <a:latin typeface="Carlito"/>
              <a:ea typeface="Carlito"/>
              <a:cs typeface="Carlito"/>
            </a:endParaRPr>
          </a:p>
          <a:p>
            <a:pPr marL="298450" indent="-285750" eaLnBrk="0" hangingPunct="0">
              <a:lnSpc>
                <a:spcPts val="1725"/>
              </a:lnSpc>
              <a:buFont typeface="Arial" pitchFamily="34" charset="0"/>
              <a:buChar char="•"/>
              <a:tabLst>
                <a:tab pos="298450" algn="l"/>
              </a:tabLst>
              <a:defRPr/>
            </a:pPr>
            <a:r>
              <a:rPr lang="pl-PL" sz="1600" b="1" dirty="0">
                <a:solidFill>
                  <a:srgbClr val="17375E"/>
                </a:solidFill>
                <a:latin typeface="Carlito"/>
                <a:ea typeface="Carlito"/>
                <a:cs typeface="Carlito"/>
              </a:rPr>
              <a:t>A.23 Projektowanie fryzur</a:t>
            </a:r>
            <a:endParaRPr lang="pl-PL" sz="1600" dirty="0">
              <a:latin typeface="Carlito"/>
              <a:ea typeface="Carlito"/>
              <a:cs typeface="Carlito"/>
            </a:endParaRPr>
          </a:p>
        </p:txBody>
      </p:sp>
      <p:grpSp>
        <p:nvGrpSpPr>
          <p:cNvPr id="18442" name="object 40"/>
          <p:cNvGrpSpPr>
            <a:grpSpLocks/>
          </p:cNvGrpSpPr>
          <p:nvPr/>
        </p:nvGrpSpPr>
        <p:grpSpPr bwMode="auto">
          <a:xfrm>
            <a:off x="6286500" y="2500313"/>
            <a:ext cx="2619375" cy="2549525"/>
            <a:chOff x="6265164" y="3336035"/>
            <a:chExt cx="2620010" cy="2548255"/>
          </a:xfrm>
        </p:grpSpPr>
        <p:sp>
          <p:nvSpPr>
            <p:cNvPr id="18444" name="object 41"/>
            <p:cNvSpPr>
              <a:spLocks noChangeArrowheads="1"/>
            </p:cNvSpPr>
            <p:nvPr/>
          </p:nvSpPr>
          <p:spPr bwMode="auto">
            <a:xfrm>
              <a:off x="6899148" y="4223003"/>
              <a:ext cx="1033272" cy="1661160"/>
            </a:xfrm>
            <a:prstGeom prst="rect">
              <a:avLst/>
            </a:prstGeom>
            <a:blipFill dpi="0" rotWithShape="1">
              <a:blip r:embed="rId19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45" name="object 42"/>
            <p:cNvSpPr>
              <a:spLocks noChangeArrowheads="1"/>
            </p:cNvSpPr>
            <p:nvPr/>
          </p:nvSpPr>
          <p:spPr bwMode="auto">
            <a:xfrm>
              <a:off x="6948297" y="4250435"/>
              <a:ext cx="936117" cy="1558798"/>
            </a:xfrm>
            <a:prstGeom prst="rect">
              <a:avLst/>
            </a:prstGeom>
            <a:blipFill dpi="0" rotWithShape="1">
              <a:blip r:embed="rId20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46" name="object 43"/>
            <p:cNvSpPr>
              <a:spLocks noChangeArrowheads="1"/>
            </p:cNvSpPr>
            <p:nvPr/>
          </p:nvSpPr>
          <p:spPr bwMode="auto">
            <a:xfrm>
              <a:off x="6948297" y="4250435"/>
              <a:ext cx="936625" cy="1558925"/>
            </a:xfrm>
            <a:custGeom>
              <a:avLst/>
              <a:gdLst>
                <a:gd name="T0" fmla="*/ 0 w 936625"/>
                <a:gd name="T1" fmla="*/ 0 h 1558925"/>
                <a:gd name="T2" fmla="*/ 936625 w 936625"/>
                <a:gd name="T3" fmla="*/ 1558925 h 1558925"/>
              </a:gdLst>
              <a:ahLst/>
              <a:cxnLst/>
              <a:rect l="T0" t="T1" r="T2" b="T3"/>
              <a:pathLst>
                <a:path w="936625" h="1558925">
                  <a:moveTo>
                    <a:pt x="702055" y="0"/>
                  </a:moveTo>
                  <a:lnTo>
                    <a:pt x="702055" y="1207770"/>
                  </a:lnTo>
                  <a:lnTo>
                    <a:pt x="233933" y="1207770"/>
                  </a:lnTo>
                  <a:lnTo>
                    <a:pt x="233933" y="1090802"/>
                  </a:lnTo>
                  <a:lnTo>
                    <a:pt x="0" y="1324736"/>
                  </a:lnTo>
                  <a:lnTo>
                    <a:pt x="233933" y="1558798"/>
                  </a:lnTo>
                  <a:lnTo>
                    <a:pt x="233933" y="1441780"/>
                  </a:lnTo>
                  <a:lnTo>
                    <a:pt x="936117" y="1441780"/>
                  </a:lnTo>
                  <a:lnTo>
                    <a:pt x="936117" y="0"/>
                  </a:lnTo>
                  <a:lnTo>
                    <a:pt x="702055" y="0"/>
                  </a:lnTo>
                  <a:close/>
                </a:path>
              </a:pathLst>
            </a:custGeom>
            <a:noFill/>
            <a:ln w="9525">
              <a:solidFill>
                <a:srgbClr val="F6924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47" name="object 44"/>
            <p:cNvSpPr>
              <a:spLocks noChangeArrowheads="1"/>
            </p:cNvSpPr>
            <p:nvPr/>
          </p:nvSpPr>
          <p:spPr bwMode="auto">
            <a:xfrm>
              <a:off x="6310884" y="3337559"/>
              <a:ext cx="2462784" cy="998219"/>
            </a:xfrm>
            <a:prstGeom prst="rect">
              <a:avLst/>
            </a:prstGeom>
            <a:blipFill dpi="0" rotWithShape="1">
              <a:blip r:embed="rId21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48" name="object 45"/>
            <p:cNvSpPr>
              <a:spLocks noChangeArrowheads="1"/>
            </p:cNvSpPr>
            <p:nvPr/>
          </p:nvSpPr>
          <p:spPr bwMode="auto">
            <a:xfrm>
              <a:off x="6265164" y="3336035"/>
              <a:ext cx="2619756" cy="1091183"/>
            </a:xfrm>
            <a:prstGeom prst="rect">
              <a:avLst/>
            </a:prstGeom>
            <a:blipFill dpi="0" rotWithShape="1">
              <a:blip r:embed="rId2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  <p:sp>
          <p:nvSpPr>
            <p:cNvPr id="18449" name="object 46"/>
            <p:cNvSpPr>
              <a:spLocks noChangeArrowheads="1"/>
            </p:cNvSpPr>
            <p:nvPr/>
          </p:nvSpPr>
          <p:spPr bwMode="auto">
            <a:xfrm>
              <a:off x="6358255" y="3364255"/>
              <a:ext cx="2368042" cy="904087"/>
            </a:xfrm>
            <a:prstGeom prst="rect">
              <a:avLst/>
            </a:prstGeom>
            <a:blipFill dpi="0" rotWithShape="1">
              <a:blip r:embed="rId2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0" hangingPunct="0"/>
              <a:endParaRPr lang="pl-PL">
                <a:latin typeface="Calibri" pitchFamily="34" charset="0"/>
              </a:endParaRPr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357938" y="2571750"/>
            <a:ext cx="2357437" cy="6842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F69240"/>
            </a:solidFill>
          </a:ln>
        </p:spPr>
        <p:txBody>
          <a:bodyPr lIns="0" tIns="67310" rIns="0" bIns="0">
            <a:spAutoFit/>
          </a:bodyPr>
          <a:lstStyle/>
          <a:p>
            <a:pPr marL="278765" eaLnBrk="0" fontAlgn="auto" hangingPunct="0">
              <a:spcBef>
                <a:spcPts val="530"/>
              </a:spcBef>
              <a:spcAft>
                <a:spcPts val="0"/>
              </a:spcAft>
              <a:defRPr/>
            </a:pPr>
            <a:r>
              <a:rPr sz="2000" b="1" spc="-15" dirty="0">
                <a:solidFill>
                  <a:srgbClr val="17375E"/>
                </a:solidFill>
                <a:latin typeface="Carlito"/>
                <a:cs typeface="Carlito"/>
              </a:rPr>
              <a:t>Kwalifikacyjne</a:t>
            </a:r>
            <a:endParaRPr sz="2000">
              <a:latin typeface="Carlito"/>
              <a:cs typeface="Carlito"/>
            </a:endParaRPr>
          </a:p>
          <a:p>
            <a:pPr marL="133985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sz="2000" b="1" spc="-20" dirty="0">
                <a:solidFill>
                  <a:srgbClr val="17375E"/>
                </a:solidFill>
                <a:latin typeface="Carlito"/>
                <a:cs typeface="Carlito"/>
              </a:rPr>
              <a:t>kursy</a:t>
            </a:r>
            <a:r>
              <a:rPr sz="2000" b="1" spc="-40" dirty="0">
                <a:solidFill>
                  <a:srgbClr val="17375E"/>
                </a:solidFill>
                <a:latin typeface="Carlito"/>
                <a:cs typeface="Carlito"/>
              </a:rPr>
              <a:t> </a:t>
            </a:r>
            <a:r>
              <a:rPr sz="2000" b="1" spc="-15" dirty="0">
                <a:solidFill>
                  <a:srgbClr val="17375E"/>
                </a:solidFill>
                <a:latin typeface="Carlito"/>
                <a:cs typeface="Carlito"/>
              </a:rPr>
              <a:t>zawodowe</a:t>
            </a:r>
            <a:endParaRPr sz="2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ole tekstowe 5"/>
          <p:cNvSpPr txBox="1">
            <a:spLocks noChangeArrowheads="1"/>
          </p:cNvSpPr>
          <p:nvPr/>
        </p:nvSpPr>
        <p:spPr bwMode="auto">
          <a:xfrm>
            <a:off x="642938" y="357188"/>
            <a:ext cx="7786687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4000" b="1" dirty="0">
                <a:solidFill>
                  <a:srgbClr val="008080"/>
                </a:solidFill>
                <a:latin typeface="Segoe Script"/>
              </a:rPr>
              <a:t>SZKOŁA ZAWODOWA</a:t>
            </a:r>
          </a:p>
          <a:p>
            <a:pPr algn="ctr">
              <a:defRPr/>
            </a:pPr>
            <a:r>
              <a:rPr lang="pl-PL" sz="5400" dirty="0">
                <a:solidFill>
                  <a:schemeClr val="accent5">
                    <a:lumMod val="75000"/>
                  </a:schemeClr>
                </a:solidFill>
                <a:latin typeface="Footlight MT Light" pitchFamily="18" charset="0"/>
              </a:rPr>
              <a:t>szkołą dobrego wyboru</a:t>
            </a:r>
            <a:endParaRPr lang="pl-PL" sz="6600" dirty="0">
              <a:solidFill>
                <a:schemeClr val="accent5">
                  <a:lumMod val="75000"/>
                </a:schemeClr>
              </a:solidFill>
              <a:latin typeface="Footlight MT Light" pitchFamily="18" charset="0"/>
            </a:endParaRPr>
          </a:p>
        </p:txBody>
      </p:sp>
      <p:pic>
        <p:nvPicPr>
          <p:cNvPr id="1026" name="Picture 2" descr="Podobny obr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15" y="2143116"/>
            <a:ext cx="821537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642910" y="571480"/>
            <a:ext cx="7786742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SZKOŁA BRAN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anose="020B0504020000000003" pitchFamily="34" charset="0"/>
                <a:cs typeface="+mn-cs"/>
              </a:rPr>
              <a:t>Ż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OWA I STOPNIA</a:t>
            </a:r>
          </a:p>
        </p:txBody>
      </p:sp>
      <p:pic>
        <p:nvPicPr>
          <p:cNvPr id="20482" name="Picture 2" descr="Podobny obr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785926"/>
            <a:ext cx="7358114" cy="4290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ole tekstowe 5"/>
          <p:cNvSpPr txBox="1">
            <a:spLocks noChangeArrowheads="1"/>
          </p:cNvSpPr>
          <p:nvPr/>
        </p:nvSpPr>
        <p:spPr bwMode="auto">
          <a:xfrm>
            <a:off x="642938" y="0"/>
            <a:ext cx="7786687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5400" dirty="0">
                <a:solidFill>
                  <a:srgbClr val="B9CDE5"/>
                </a:solidFill>
                <a:latin typeface="Calibri" pitchFamily="34" charset="0"/>
              </a:rPr>
              <a:t> 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SZKOŁA BRAN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anose="020B0504020000000003" pitchFamily="34" charset="0"/>
              </a:rPr>
              <a:t>Ż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OWA I STOPNIA</a:t>
            </a:r>
            <a:endParaRPr lang="pl-PL" sz="3200" b="1" dirty="0">
              <a:solidFill>
                <a:srgbClr val="FAC090"/>
              </a:solidFill>
              <a:latin typeface="Segoe Script" pitchFamily="66" charset="0"/>
            </a:endParaRPr>
          </a:p>
          <a:p>
            <a:pPr algn="ctr">
              <a:defRPr/>
            </a:pPr>
            <a:r>
              <a:rPr lang="pl-PL" sz="2800" b="1" dirty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  <a:cs typeface="Vijaya" pitchFamily="34" charset="0"/>
              </a:rPr>
              <a:t>zawody w białostockich szkołach</a:t>
            </a:r>
            <a:endParaRPr lang="pl-PL" sz="4000" b="1" dirty="0">
              <a:solidFill>
                <a:schemeClr val="accent6">
                  <a:lumMod val="75000"/>
                </a:schemeClr>
              </a:solidFill>
              <a:latin typeface="Batang" pitchFamily="18" charset="-127"/>
              <a:ea typeface="Batang" pitchFamily="18" charset="-127"/>
              <a:cs typeface="Vijaya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539750" y="1484313"/>
            <a:ext cx="8135938" cy="50196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blacharz samochodowy 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cukiernik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dekarz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elektromechanik pojazdów samochodowych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elektronik 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elektryk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fryzjer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kierowca mechanik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kucharz</a:t>
            </a:r>
          </a:p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mechanik motocyklowy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ole tekstowe 5"/>
          <p:cNvSpPr txBox="1">
            <a:spLocks noChangeArrowheads="1"/>
          </p:cNvSpPr>
          <p:nvPr/>
        </p:nvSpPr>
        <p:spPr bwMode="auto">
          <a:xfrm>
            <a:off x="642938" y="0"/>
            <a:ext cx="7786687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5400" dirty="0">
                <a:solidFill>
                  <a:srgbClr val="B9CDE5"/>
                </a:solidFill>
                <a:latin typeface="Calibri" pitchFamily="34" charset="0"/>
              </a:rPr>
              <a:t> 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SZKOŁA BRAN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anose="020B0504020000000003" pitchFamily="34" charset="0"/>
              </a:rPr>
              <a:t>Ż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OWA I STOPNIA</a:t>
            </a:r>
            <a:endParaRPr lang="pl-PL" sz="3200" b="1" dirty="0">
              <a:solidFill>
                <a:srgbClr val="FAC090"/>
              </a:solidFill>
              <a:latin typeface="Segoe Script" pitchFamily="66" charset="0"/>
            </a:endParaRPr>
          </a:p>
          <a:p>
            <a:pPr algn="ctr">
              <a:defRPr/>
            </a:pPr>
            <a:r>
              <a:rPr lang="pl-PL" sz="2800" b="1" dirty="0">
                <a:solidFill>
                  <a:schemeClr val="accent6">
                    <a:lumMod val="75000"/>
                  </a:schemeClr>
                </a:solidFill>
                <a:latin typeface="Batang" pitchFamily="18" charset="-127"/>
                <a:ea typeface="Batang" pitchFamily="18" charset="-127"/>
                <a:cs typeface="Vijaya" pitchFamily="34" charset="0"/>
              </a:rPr>
              <a:t>ZAWODY</a:t>
            </a:r>
            <a:endParaRPr lang="pl-PL" sz="4000" b="1" dirty="0">
              <a:solidFill>
                <a:schemeClr val="accent6">
                  <a:lumMod val="75000"/>
                </a:schemeClr>
              </a:solidFill>
              <a:latin typeface="Batang" pitchFamily="18" charset="-127"/>
              <a:ea typeface="Batang" pitchFamily="18" charset="-127"/>
              <a:cs typeface="Vijaya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95288" y="1484313"/>
            <a:ext cx="8424862" cy="47402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mechanik pojazdów samochodowych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mechatronik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monter sieci i instalacji sanitarnych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monter stolarki budowlanej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rgbClr val="4F81BD">
                    <a:lumMod val="50000"/>
                  </a:srgbClr>
                </a:solidFill>
                <a:latin typeface="+mn-lt"/>
                <a:ea typeface="Calibri"/>
                <a:cs typeface="Times New Roman"/>
              </a:rPr>
              <a:t>monter zabudowy i robót wykończeniowych w budownictwie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murarz-tynkarz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operator maszyn i urządzeń do przetwórstwa tworzyw sztucznych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operator obrabiarek skrawających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piekarz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stolarz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6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500305"/>
            <a:ext cx="2071702" cy="2815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5" name="object 11"/>
          <p:cNvSpPr>
            <a:spLocks noChangeArrowheads="1"/>
          </p:cNvSpPr>
          <p:nvPr/>
        </p:nvSpPr>
        <p:spPr bwMode="auto">
          <a:xfrm>
            <a:off x="5572125" y="2928938"/>
            <a:ext cx="3286125" cy="21161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26627" name="object 12"/>
          <p:cNvSpPr txBox="1">
            <a:spLocks noChangeArrowheads="1"/>
          </p:cNvSpPr>
          <p:nvPr/>
        </p:nvSpPr>
        <p:spPr bwMode="auto">
          <a:xfrm>
            <a:off x="571472" y="1357298"/>
            <a:ext cx="7858180" cy="50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12700" eaLnBrk="0" hangingPunct="0">
              <a:spcBef>
                <a:spcPts val="100"/>
              </a:spcBef>
              <a:defRPr/>
            </a:pPr>
            <a:r>
              <a:rPr lang="pl-PL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808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rlito"/>
                <a:ea typeface="Carlito"/>
                <a:cs typeface="Carlito"/>
              </a:rPr>
              <a:t>Co dalej po Branżowej Szkole I Stopnia?</a:t>
            </a:r>
          </a:p>
        </p:txBody>
      </p:sp>
      <p:sp>
        <p:nvSpPr>
          <p:cNvPr id="23557" name="object 13"/>
          <p:cNvSpPr>
            <a:spLocks noChangeArrowheads="1"/>
          </p:cNvSpPr>
          <p:nvPr/>
        </p:nvSpPr>
        <p:spPr bwMode="auto">
          <a:xfrm>
            <a:off x="357188" y="2857500"/>
            <a:ext cx="3214687" cy="2117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26629" name="object 14"/>
          <p:cNvSpPr txBox="1">
            <a:spLocks noChangeArrowheads="1"/>
          </p:cNvSpPr>
          <p:nvPr/>
        </p:nvSpPr>
        <p:spPr bwMode="auto">
          <a:xfrm>
            <a:off x="1071563" y="4071938"/>
            <a:ext cx="1928812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  <a:defRPr/>
            </a:pPr>
            <a:r>
              <a:rPr lang="pl-PL" sz="2000" b="1" dirty="0">
                <a:latin typeface="+mn-lt"/>
                <a:cs typeface="Times New Roman" pitchFamily="18" charset="0"/>
              </a:rPr>
              <a:t>LICEUM DLA  </a:t>
            </a:r>
            <a:r>
              <a:rPr lang="pl-PL" sz="2000" b="1" dirty="0">
                <a:latin typeface="+mn-lt"/>
              </a:rPr>
              <a:t>DOROSŁYCH</a:t>
            </a:r>
            <a:endParaRPr lang="pl-PL" sz="2000" dirty="0">
              <a:latin typeface="+mn-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6963" y="3214688"/>
            <a:ext cx="1189037" cy="38258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2400" b="1" spc="-75" dirty="0">
                <a:latin typeface="+mn-lt"/>
                <a:cs typeface="Times New Roman"/>
              </a:rPr>
              <a:t>PRACA</a:t>
            </a:r>
            <a:endParaRPr sz="2400">
              <a:latin typeface="+mn-lt"/>
              <a:cs typeface="Times New Roman"/>
            </a:endParaRPr>
          </a:p>
        </p:txBody>
      </p:sp>
      <p:sp>
        <p:nvSpPr>
          <p:cNvPr id="23560" name="object 16"/>
          <p:cNvSpPr txBox="1">
            <a:spLocks noChangeArrowheads="1"/>
          </p:cNvSpPr>
          <p:nvPr/>
        </p:nvSpPr>
        <p:spPr bwMode="auto">
          <a:xfrm>
            <a:off x="5929313" y="3214688"/>
            <a:ext cx="22987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b="1">
                <a:latin typeface="Times New Roman" pitchFamily="18" charset="0"/>
                <a:cs typeface="Times New Roman" pitchFamily="18" charset="0"/>
              </a:rPr>
              <a:t>KWALIFIKACYJNE  KURSY ZAWODOWE</a:t>
            </a:r>
            <a:endParaRPr lang="pl-PL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72250" y="4286250"/>
            <a:ext cx="1643063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2000" b="1" spc="145" dirty="0">
                <a:latin typeface="+mn-lt"/>
                <a:cs typeface="Times New Roman"/>
              </a:rPr>
              <a:t>BS </a:t>
            </a:r>
            <a:r>
              <a:rPr sz="2000" b="1" spc="-229">
                <a:latin typeface="+mn-lt"/>
                <a:cs typeface="Times New Roman"/>
              </a:rPr>
              <a:t>II</a:t>
            </a:r>
            <a:r>
              <a:rPr sz="2000" b="1" spc="-195">
                <a:latin typeface="+mn-lt"/>
                <a:cs typeface="Times New Roman"/>
              </a:rPr>
              <a:t> </a:t>
            </a:r>
            <a:r>
              <a:rPr lang="pl-PL" sz="2000" b="1" spc="-195" dirty="0">
                <a:latin typeface="+mn-lt"/>
                <a:cs typeface="Times New Roman"/>
              </a:rPr>
              <a:t> </a:t>
            </a:r>
            <a:r>
              <a:rPr sz="2000" b="1" spc="-45">
                <a:latin typeface="+mn-lt"/>
                <a:cs typeface="Times New Roman"/>
              </a:rPr>
              <a:t>STOPNIA</a:t>
            </a:r>
            <a:endParaRPr sz="2000">
              <a:latin typeface="+mn-lt"/>
              <a:cs typeface="Times New Roman"/>
            </a:endParaRPr>
          </a:p>
        </p:txBody>
      </p:sp>
      <p:sp>
        <p:nvSpPr>
          <p:cNvPr id="23562" name="AutoShape 11" descr="Znalezione obrazy dla zapytania: ludzik do prezentacji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3563" name="AutoShape 13" descr="Znalezione obrazy dla zapytania: ludzik do prezentacji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642938" y="142875"/>
            <a:ext cx="778668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TECHNIKUM</a:t>
            </a:r>
            <a:endParaRPr lang="pl-PL" sz="5100" b="1" dirty="0">
              <a:solidFill>
                <a:schemeClr val="accent6">
                  <a:lumMod val="60000"/>
                  <a:lumOff val="40000"/>
                </a:schemeClr>
              </a:solidFill>
              <a:latin typeface="Segoe Script" pitchFamily="34" charset="0"/>
              <a:cs typeface="Vijaya" pitchFamily="34" charset="0"/>
            </a:endParaRPr>
          </a:p>
        </p:txBody>
      </p:sp>
      <p:pic>
        <p:nvPicPr>
          <p:cNvPr id="23554" name="Picture 2" descr="Podobny obra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506" y="1214422"/>
            <a:ext cx="7650988" cy="5095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500166" y="285728"/>
            <a:ext cx="6143625" cy="13542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5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 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TECHNIKUM</a:t>
            </a:r>
            <a:endParaRPr lang="pl-PL" sz="3200" b="1" dirty="0">
              <a:solidFill>
                <a:schemeClr val="accent6">
                  <a:lumMod val="60000"/>
                  <a:lumOff val="40000"/>
                </a:schemeClr>
              </a:solidFill>
              <a:latin typeface="Segoe Script" pitchFamily="34" charset="0"/>
              <a:cs typeface="Vijay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solidFill>
                  <a:schemeClr val="accent6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Vijaya" pitchFamily="34" charset="0"/>
              </a:rPr>
              <a:t>zawody w białostockich szkołach</a:t>
            </a:r>
            <a:endParaRPr lang="pl-PL" sz="4000" b="1" dirty="0">
              <a:solidFill>
                <a:schemeClr val="accent6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  <a:cs typeface="Vijaya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82600" y="1809750"/>
            <a:ext cx="4089400" cy="36306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kelner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architektury krajobrazu 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automatyk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budownictwa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budowy dróg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ekonomista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elektronik 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elektryk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fotografii i multimediów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gazownictwa</a:t>
            </a:r>
          </a:p>
        </p:txBody>
      </p:sp>
      <p:sp>
        <p:nvSpPr>
          <p:cNvPr id="4" name="Prostokąt 3"/>
          <p:cNvSpPr/>
          <p:nvPr/>
        </p:nvSpPr>
        <p:spPr>
          <a:xfrm>
            <a:off x="4787900" y="1631950"/>
            <a:ext cx="4572000" cy="3986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geodeta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grafiki i poligrafii cyfrowej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handlowiec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hotelarstwa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informatyk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inżynierii sanitarnej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logistyk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masażysta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mechanik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mechanizacji rolnictwa i </a:t>
            </a:r>
            <a:r>
              <a:rPr lang="pl-PL" sz="20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agrotroniki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+mn-lt"/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2357422" y="142852"/>
            <a:ext cx="4362450" cy="13542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5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 </a:t>
            </a:r>
            <a:r>
              <a:rPr lang="pl-PL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TECHNIKUM</a:t>
            </a:r>
            <a:endParaRPr lang="pl-PL" sz="3200" b="1" dirty="0">
              <a:solidFill>
                <a:schemeClr val="accent6">
                  <a:lumMod val="60000"/>
                  <a:lumOff val="40000"/>
                </a:schemeClr>
              </a:solidFill>
              <a:latin typeface="Segoe Script" pitchFamily="34" charset="0"/>
              <a:cs typeface="Vijay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  <a:cs typeface="Vijaya" pitchFamily="34" charset="0"/>
              </a:rPr>
              <a:t>ZAWODY</a:t>
            </a:r>
            <a:endParaRPr lang="pl-PL" sz="4000" b="1" dirty="0">
              <a:solidFill>
                <a:schemeClr val="accent6">
                  <a:lumMod val="60000"/>
                  <a:lumOff val="40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  <a:cs typeface="Vijaya" pitchFamily="34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47663" y="1638300"/>
            <a:ext cx="4440237" cy="39862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mechatronik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obsługi turystycznej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organizacji reklamy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pojazdów samochodowych 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przemysłu mody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realizacji nagrań i nagłośnień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robót wykończeniowych w budownictwie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rolnik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technologii drewna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teleinformatyk</a:t>
            </a:r>
          </a:p>
        </p:txBody>
      </p:sp>
      <p:sp>
        <p:nvSpPr>
          <p:cNvPr id="4" name="Prostokąt 3"/>
          <p:cNvSpPr/>
          <p:nvPr/>
        </p:nvSpPr>
        <p:spPr>
          <a:xfrm>
            <a:off x="5076825" y="1652588"/>
            <a:ext cx="3959225" cy="3257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transportu kolejowego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turystyki wiejskiej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</a:t>
            </a:r>
            <a:r>
              <a:rPr lang="pl-PL" sz="2000" dirty="0" err="1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tyfloinformatyk</a:t>
            </a:r>
            <a:endParaRPr lang="pl-PL" sz="2000" dirty="0">
              <a:solidFill>
                <a:schemeClr val="accent1">
                  <a:lumMod val="50000"/>
                </a:schemeClr>
              </a:solidFill>
              <a:latin typeface="+mn-lt"/>
              <a:ea typeface="Calibri"/>
              <a:cs typeface="Times New Roman"/>
            </a:endParaRP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urządzeń i systemów energetyki odnawialnej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usług fryzjerskich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weterynarii</a:t>
            </a:r>
          </a:p>
          <a:p>
            <a:pPr marL="342900" indent="-34290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/>
                <a:cs typeface="Times New Roman"/>
              </a:rPr>
              <a:t>technik żywienia i usług gastronomicznych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357430"/>
            <a:ext cx="242889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51" name="object 11"/>
          <p:cNvSpPr>
            <a:spLocks noChangeArrowheads="1"/>
          </p:cNvSpPr>
          <p:nvPr/>
        </p:nvSpPr>
        <p:spPr bwMode="auto">
          <a:xfrm>
            <a:off x="5643563" y="2643188"/>
            <a:ext cx="3214687" cy="2117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71688" y="1285875"/>
            <a:ext cx="6357937" cy="566738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0" fontAlgn="auto" hangingPunct="0">
              <a:spcBef>
                <a:spcPts val="95"/>
              </a:spcBef>
              <a:spcAft>
                <a:spcPts val="0"/>
              </a:spcAft>
              <a:defRPr/>
            </a:pPr>
            <a:r>
              <a:rPr sz="3600" b="1" spc="-5">
                <a:solidFill>
                  <a:srgbClr val="008080"/>
                </a:solidFill>
                <a:latin typeface="Carlito"/>
                <a:cs typeface="Carlito"/>
              </a:rPr>
              <a:t>Co </a:t>
            </a:r>
            <a:r>
              <a:rPr lang="pl-PL" sz="3600" b="1" spc="-5" dirty="0">
                <a:solidFill>
                  <a:srgbClr val="008080"/>
                </a:solidFill>
                <a:latin typeface="Carlito"/>
                <a:cs typeface="Carlito"/>
              </a:rPr>
              <a:t>dalej </a:t>
            </a:r>
            <a:r>
              <a:rPr sz="3600" b="1" spc="-5">
                <a:solidFill>
                  <a:srgbClr val="008080"/>
                </a:solidFill>
                <a:latin typeface="Carlito"/>
                <a:cs typeface="Carlito"/>
              </a:rPr>
              <a:t>po</a:t>
            </a:r>
            <a:r>
              <a:rPr sz="3600" b="1" spc="-60">
                <a:solidFill>
                  <a:srgbClr val="008080"/>
                </a:solidFill>
                <a:latin typeface="Carlito"/>
                <a:cs typeface="Carlito"/>
              </a:rPr>
              <a:t> </a:t>
            </a:r>
            <a:r>
              <a:rPr sz="3600" b="1" spc="-15" dirty="0">
                <a:solidFill>
                  <a:srgbClr val="008080"/>
                </a:solidFill>
                <a:latin typeface="Carlito"/>
                <a:cs typeface="Carlito"/>
              </a:rPr>
              <a:t>technikum?</a:t>
            </a:r>
            <a:endParaRPr sz="3600">
              <a:solidFill>
                <a:srgbClr val="008080"/>
              </a:solidFill>
              <a:latin typeface="Carlito"/>
              <a:cs typeface="Carlito"/>
            </a:endParaRPr>
          </a:p>
        </p:txBody>
      </p:sp>
      <p:sp>
        <p:nvSpPr>
          <p:cNvPr id="27653" name="object 13"/>
          <p:cNvSpPr>
            <a:spLocks noChangeArrowheads="1"/>
          </p:cNvSpPr>
          <p:nvPr/>
        </p:nvSpPr>
        <p:spPr bwMode="auto">
          <a:xfrm>
            <a:off x="0" y="2643188"/>
            <a:ext cx="3313113" cy="2117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27654" name="object 14"/>
          <p:cNvSpPr txBox="1">
            <a:spLocks noChangeArrowheads="1"/>
          </p:cNvSpPr>
          <p:nvPr/>
        </p:nvSpPr>
        <p:spPr bwMode="auto">
          <a:xfrm>
            <a:off x="1000125" y="3929063"/>
            <a:ext cx="1687513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b="1">
                <a:latin typeface="Times New Roman" pitchFamily="18" charset="0"/>
                <a:cs typeface="Times New Roman" pitchFamily="18" charset="0"/>
              </a:rPr>
              <a:t>SZKOŁA  POLICEALNA</a:t>
            </a:r>
            <a:endParaRPr lang="pl-PL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5813" y="3071813"/>
            <a:ext cx="1143000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2000" b="1" spc="-75" dirty="0">
                <a:latin typeface="Times New Roman" pitchFamily="18" charset="0"/>
                <a:cs typeface="Times New Roman" pitchFamily="18" charset="0"/>
              </a:rPr>
              <a:t>PRACA</a:t>
            </a:r>
            <a:endParaRPr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6" name="object 16"/>
          <p:cNvSpPr txBox="1">
            <a:spLocks noChangeArrowheads="1"/>
          </p:cNvSpPr>
          <p:nvPr/>
        </p:nvSpPr>
        <p:spPr bwMode="auto">
          <a:xfrm>
            <a:off x="5929313" y="2928938"/>
            <a:ext cx="22987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eaLnBrk="0" hangingPunct="0">
              <a:spcBef>
                <a:spcPts val="100"/>
              </a:spcBef>
            </a:pPr>
            <a:r>
              <a:rPr lang="pl-PL" b="1">
                <a:latin typeface="Times New Roman" pitchFamily="18" charset="0"/>
                <a:cs typeface="Times New Roman" pitchFamily="18" charset="0"/>
              </a:rPr>
              <a:t>KWALIFIKACYJNE  KURSY ZAWODOWE</a:t>
            </a:r>
            <a:endParaRPr lang="pl-PL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72250" y="4000500"/>
            <a:ext cx="1500188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lang="pl-PL" sz="2000" b="1" spc="300" dirty="0">
                <a:latin typeface="Times New Roman"/>
                <a:cs typeface="Times New Roman"/>
              </a:rPr>
              <a:t>STUDIA</a:t>
            </a:r>
            <a:r>
              <a:rPr lang="pl-PL" b="1" spc="300" dirty="0">
                <a:latin typeface="Times New Roman"/>
                <a:cs typeface="Times New Roman"/>
              </a:rPr>
              <a:t> 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642910" y="0"/>
            <a:ext cx="7786687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Segoe Script" pitchFamily="34" charset="0"/>
                <a:cs typeface="Vijaya" pitchFamily="34" charset="0"/>
              </a:rPr>
              <a:t>LICEUM OGÓLNOKSZTAŁCĄCE  </a:t>
            </a:r>
            <a:endParaRPr lang="pl-PL" sz="5100" b="1" dirty="0">
              <a:solidFill>
                <a:schemeClr val="accent6">
                  <a:lumMod val="60000"/>
                  <a:lumOff val="40000"/>
                </a:schemeClr>
              </a:solidFill>
              <a:latin typeface="Segoe Script" pitchFamily="34" charset="0"/>
              <a:cs typeface="Vijaya" pitchFamily="34" charset="0"/>
            </a:endParaRPr>
          </a:p>
        </p:txBody>
      </p:sp>
      <p:pic>
        <p:nvPicPr>
          <p:cNvPr id="24578" name="Picture 2" descr="Znalezione obrazy dla zapytania LIce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85860"/>
            <a:ext cx="7620000" cy="5076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50" y="214313"/>
            <a:ext cx="8429625" cy="1000125"/>
          </a:xfrm>
          <a:solidFill>
            <a:schemeClr val="tx2">
              <a:lumMod val="20000"/>
              <a:lumOff val="80000"/>
            </a:schemeClr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3200" b="1" dirty="0">
                <a:solidFill>
                  <a:srgbClr val="008080"/>
                </a:solidFill>
              </a:rPr>
              <a:t>Na co zwrócić uwagę, wybierając liceum ogólnokształcące</a:t>
            </a:r>
          </a:p>
        </p:txBody>
      </p:sp>
      <p:pic>
        <p:nvPicPr>
          <p:cNvPr id="4" name="Symbol zastępczy zawartości 3"/>
          <p:cNvPicPr>
            <a:picLocks/>
          </p:cNvPicPr>
          <p:nvPr/>
        </p:nvPicPr>
        <p:blipFill rotWithShape="1">
          <a:blip r:embed="rId2"/>
          <a:srcRect l="23152" t="8587" r="23151" b="7090"/>
          <a:stretch/>
        </p:blipFill>
        <p:spPr>
          <a:xfrm>
            <a:off x="1187450" y="2420938"/>
            <a:ext cx="6408738" cy="46656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5613" y="1417638"/>
            <a:ext cx="8229600" cy="4525962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pl-PL" sz="1600" b="1" dirty="0"/>
              <a:t>Przedmioty, których najchętniej uczy się dziecko np.: język polski, biologia, matematyka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pl-PL" sz="1600" b="1" dirty="0"/>
              <a:t> Sprawdź, w którym liceum lubiane przedmioty będą nauczane w formie rozszerzonej.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l-PL" sz="1600" b="1" dirty="0"/>
              <a:t>3.     Dowiedz się, jakie przedmioty bierze pod uwagę uczelnia wyższa, przyjmując studentów.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1" y="3357562"/>
            <a:ext cx="2504409" cy="1638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23" name="object 2"/>
          <p:cNvSpPr>
            <a:spLocks noGrp="1"/>
          </p:cNvSpPr>
          <p:nvPr>
            <p:ph type="title"/>
          </p:nvPr>
        </p:nvSpPr>
        <p:spPr/>
        <p:txBody>
          <a:bodyPr tIns="12700"/>
          <a:lstStyle/>
          <a:p>
            <a:pPr marL="412750" eaLnBrk="1" hangingPunct="1">
              <a:spcBef>
                <a:spcPts val="100"/>
              </a:spcBef>
            </a:pPr>
            <a:r>
              <a:rPr lang="pl-PL" sz="800">
                <a:ea typeface="Carlito"/>
                <a:cs typeface="Carlito"/>
              </a:rPr>
              <a:t>.</a:t>
            </a:r>
          </a:p>
        </p:txBody>
      </p:sp>
      <p:sp>
        <p:nvSpPr>
          <p:cNvPr id="30724" name="object 11"/>
          <p:cNvSpPr>
            <a:spLocks noChangeArrowheads="1"/>
          </p:cNvSpPr>
          <p:nvPr/>
        </p:nvSpPr>
        <p:spPr bwMode="auto">
          <a:xfrm>
            <a:off x="5830888" y="3071813"/>
            <a:ext cx="3313112" cy="190341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30725" name="object 12"/>
          <p:cNvSpPr txBox="1">
            <a:spLocks noChangeArrowheads="1"/>
          </p:cNvSpPr>
          <p:nvPr/>
        </p:nvSpPr>
        <p:spPr bwMode="auto">
          <a:xfrm>
            <a:off x="642938" y="1571625"/>
            <a:ext cx="80010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sz="3000" b="1">
                <a:solidFill>
                  <a:srgbClr val="008080"/>
                </a:solidFill>
                <a:latin typeface="Carlito"/>
                <a:ea typeface="Carlito"/>
                <a:cs typeface="Carlito"/>
              </a:rPr>
              <a:t>Co dalej po liceum ogólnokształcącym?</a:t>
            </a:r>
            <a:endParaRPr lang="pl-PL" sz="3000">
              <a:solidFill>
                <a:srgbClr val="008080"/>
              </a:solidFill>
              <a:latin typeface="Carlito"/>
              <a:ea typeface="Carlito"/>
              <a:cs typeface="Carlito"/>
            </a:endParaRPr>
          </a:p>
        </p:txBody>
      </p:sp>
      <p:sp>
        <p:nvSpPr>
          <p:cNvPr id="30726" name="object 13"/>
          <p:cNvSpPr>
            <a:spLocks noChangeArrowheads="1"/>
          </p:cNvSpPr>
          <p:nvPr/>
        </p:nvSpPr>
        <p:spPr bwMode="auto">
          <a:xfrm>
            <a:off x="34925" y="3040063"/>
            <a:ext cx="3457575" cy="2117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/>
            <a:endParaRPr lang="pl-PL">
              <a:latin typeface="Calibri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66825" y="4286250"/>
            <a:ext cx="1423988" cy="50482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sz="1600" b="1" spc="70" dirty="0">
                <a:latin typeface="Times New Roman" pitchFamily="18" charset="0"/>
                <a:cs typeface="Times New Roman" pitchFamily="18" charset="0"/>
              </a:rPr>
              <a:t>SZKOŁA</a:t>
            </a:r>
            <a:endParaRPr sz="1600">
              <a:latin typeface="Times New Roman" pitchFamily="18" charset="0"/>
              <a:cs typeface="Times New Roman" pitchFamily="18" charset="0"/>
            </a:endParaRPr>
          </a:p>
          <a:p>
            <a:pPr marL="12700"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sz="1600" b="1" spc="-105" dirty="0">
                <a:latin typeface="Times New Roman" pitchFamily="18" charset="0"/>
                <a:cs typeface="Times New Roman" pitchFamily="18" charset="0"/>
              </a:rPr>
              <a:t>POLICEALNA</a:t>
            </a:r>
            <a:endParaRPr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7250" y="3457575"/>
            <a:ext cx="1357313" cy="320675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lang="pl-PL" b="1" spc="305" dirty="0">
                <a:latin typeface="Times New Roman" pitchFamily="18" charset="0"/>
                <a:cs typeface="Times New Roman" pitchFamily="18" charset="0"/>
              </a:rPr>
              <a:t>STUDIA</a:t>
            </a:r>
            <a:r>
              <a:rPr lang="pl-PL" sz="2000" b="1" spc="30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sz="2000" b="1" spc="305" dirty="0">
                <a:latin typeface="+mn-lt"/>
                <a:cs typeface="Times New Roman"/>
              </a:rPr>
              <a:t> </a:t>
            </a:r>
            <a:endParaRPr sz="2000" b="1">
              <a:latin typeface="+mn-lt"/>
              <a:cs typeface="Times New Roman"/>
            </a:endParaRPr>
          </a:p>
        </p:txBody>
      </p:sp>
      <p:sp>
        <p:nvSpPr>
          <p:cNvPr id="30729" name="object 16"/>
          <p:cNvSpPr txBox="1">
            <a:spLocks noChangeArrowheads="1"/>
          </p:cNvSpPr>
          <p:nvPr/>
        </p:nvSpPr>
        <p:spPr bwMode="auto">
          <a:xfrm>
            <a:off x="6215063" y="3357563"/>
            <a:ext cx="22987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 algn="ctr" eaLnBrk="0" hangingPunct="0">
              <a:spcBef>
                <a:spcPts val="100"/>
              </a:spcBef>
            </a:pPr>
            <a:r>
              <a:rPr lang="pl-PL" sz="1600" b="1">
                <a:latin typeface="Times New Roman" pitchFamily="18" charset="0"/>
                <a:cs typeface="Times New Roman" pitchFamily="18" charset="0"/>
              </a:rPr>
              <a:t>KWALIFIKACYJNE  KURSY ZAWODOWE</a:t>
            </a:r>
            <a:endParaRPr lang="pl-PL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58000" y="4214813"/>
            <a:ext cx="1571625" cy="573087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algn="ctr" eaLnBrk="0" fontAlgn="auto" hangingPunct="0">
              <a:spcBef>
                <a:spcPts val="100"/>
              </a:spcBef>
              <a:spcAft>
                <a:spcPts val="0"/>
              </a:spcAft>
              <a:defRPr/>
            </a:pPr>
            <a:r>
              <a:rPr b="1" spc="-75" dirty="0">
                <a:latin typeface="Times New Roman" pitchFamily="18" charset="0"/>
                <a:cs typeface="Times New Roman" pitchFamily="18" charset="0"/>
              </a:rPr>
              <a:t>PRACA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12700"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b="1" spc="-15" dirty="0">
                <a:latin typeface="Times New Roman" pitchFamily="18" charset="0"/>
                <a:cs typeface="Times New Roman" pitchFamily="18" charset="0"/>
              </a:rPr>
              <a:t>(brak</a:t>
            </a:r>
            <a:r>
              <a:rPr b="1" spc="-8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>
                <a:latin typeface="Times New Roman" pitchFamily="18" charset="0"/>
                <a:cs typeface="Times New Roman" pitchFamily="18" charset="0"/>
              </a:rPr>
              <a:t>zawodu)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/>
          <p:cNvSpPr>
            <a:spLocks noGrp="1"/>
          </p:cNvSpPr>
          <p:nvPr>
            <p:ph type="title"/>
          </p:nvPr>
        </p:nvSpPr>
        <p:spPr>
          <a:xfrm>
            <a:off x="285750" y="285750"/>
            <a:ext cx="8229600" cy="296863"/>
          </a:xfrm>
        </p:spPr>
        <p:txBody>
          <a:bodyPr/>
          <a:lstStyle/>
          <a:p>
            <a:r>
              <a:rPr lang="pl-PL" altLang="pl-PL" sz="800"/>
              <a:t>.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85750" y="571500"/>
            <a:ext cx="8572500" cy="5857875"/>
          </a:xfrm>
        </p:spPr>
        <p:txBody>
          <a:bodyPr/>
          <a:lstStyle/>
          <a:p>
            <a:pPr marL="0" indent="0" algn="ctr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4000" b="1" dirty="0">
                <a:solidFill>
                  <a:srgbClr val="008080"/>
                </a:solidFill>
              </a:rPr>
              <a:t>System elektronicznej rekrutacji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dirty="0"/>
              <a:t>Od kilku lat w Mieście Białymstoku nabór do szkół ponadpodstawowych prowadzony jest przy pomocy </a:t>
            </a:r>
            <a:r>
              <a:rPr lang="pl-PL" sz="1800" b="1" dirty="0"/>
              <a:t>elektronicznego systemu rekrutacji. 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Informacje o rekrutacji :</a:t>
            </a: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</a:t>
            </a:r>
            <a:r>
              <a:rPr lang="pl-PL" sz="1800" b="1" dirty="0">
                <a:solidFill>
                  <a:srgbClr val="C00000"/>
                </a:solidFill>
                <a:hlinkClick r:id="rId2"/>
              </a:rPr>
              <a:t>www.bialystok.pl</a:t>
            </a:r>
            <a:endParaRPr lang="pl-PL" sz="1800" b="1" dirty="0">
              <a:solidFill>
                <a:srgbClr val="C00000"/>
              </a:solidFill>
            </a:endParaRP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zakładka „Dla mieszkańców”</a:t>
            </a: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zakładka „Edukacja”</a:t>
            </a: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zakładka „Rekrutacja”</a:t>
            </a:r>
          </a:p>
          <a:p>
            <a:pPr marL="0" indent="0" algn="just">
              <a:spcBef>
                <a:spcPts val="575"/>
              </a:spcBef>
              <a:buClr>
                <a:srgbClr val="D34817"/>
              </a:buClr>
              <a:buSzPct val="85000"/>
              <a:buFont typeface="Arial" pitchFamily="34" charset="0"/>
              <a:buNone/>
              <a:defRPr/>
            </a:pPr>
            <a:r>
              <a:rPr lang="pl-PL" sz="1800" b="1" dirty="0">
                <a:solidFill>
                  <a:srgbClr val="C00000"/>
                </a:solidFill>
              </a:rPr>
              <a:t>	zakładka „Rekrutacja dla absolwentów szkół podstawowych”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defRPr/>
            </a:pPr>
            <a:r>
              <a:rPr lang="pl-PL" sz="1600" b="1" dirty="0"/>
              <a:t>Wniosek o przyjęcie do publicznej szkoły ponadpodstawowej kandydaci wypełniają w formie elektronicznej na ww. stronie. Wypełniony wniosek musi być wydrukowany i podpisany a następnie złożony w formie papierowej w szkole pierwszego wyboru. 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defRPr/>
            </a:pPr>
            <a:r>
              <a:rPr lang="pl-PL" sz="1600" b="1" dirty="0"/>
              <a:t>Szkoła pierwszego wyboru - to szkoła, która została wybrana i wpisana na wniosku na pozycji pierwszej.</a:t>
            </a:r>
          </a:p>
          <a:p>
            <a:pPr marL="273050" indent="-273050" algn="just">
              <a:spcBef>
                <a:spcPts val="575"/>
              </a:spcBef>
              <a:buClr>
                <a:srgbClr val="D34817"/>
              </a:buClr>
              <a:buSzPct val="85000"/>
              <a:buFont typeface="Wingdings 2" pitchFamily="18" charset="2"/>
              <a:buChar char=""/>
              <a:defRPr/>
            </a:pPr>
            <a:r>
              <a:rPr lang="pl-PL" sz="1600" b="1" dirty="0"/>
              <a:t>Osoby nie mające dostępu do Internetu mogą wypełnić wniosek odręcznie (formularz dostępny w sekretariacie szkoły). Szkoła ta wprowadzi dane kandydata do systemu elektronicznego.</a:t>
            </a:r>
          </a:p>
          <a:p>
            <a:pPr>
              <a:defRPr/>
            </a:pPr>
            <a:endParaRPr lang="pl-PL" dirty="0"/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1714500"/>
            <a:ext cx="18573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ole tekstowe 5"/>
          <p:cNvSpPr txBox="1">
            <a:spLocks noChangeArrowheads="1"/>
          </p:cNvSpPr>
          <p:nvPr/>
        </p:nvSpPr>
        <p:spPr bwMode="auto">
          <a:xfrm>
            <a:off x="642938" y="357188"/>
            <a:ext cx="7786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4000" b="1">
                <a:solidFill>
                  <a:srgbClr val="008080"/>
                </a:solidFill>
                <a:latin typeface="Segoe Script"/>
                <a:ea typeface="Vijaya"/>
                <a:cs typeface="Vijaya"/>
              </a:rPr>
              <a:t>REKRUTACJA</a:t>
            </a:r>
            <a:endParaRPr lang="pl-PL" sz="5100" b="1">
              <a:solidFill>
                <a:srgbClr val="008080"/>
              </a:solidFill>
              <a:latin typeface="Segoe Script"/>
              <a:ea typeface="Vijaya"/>
              <a:cs typeface="Vijay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3896" r="1623" b="3896"/>
          <a:stretch>
            <a:fillRect/>
          </a:stretch>
        </p:blipFill>
        <p:spPr bwMode="auto">
          <a:xfrm>
            <a:off x="1000125" y="1285875"/>
            <a:ext cx="7215188" cy="5072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576262"/>
          </a:xfrm>
        </p:spPr>
        <p:txBody>
          <a:bodyPr/>
          <a:lstStyle/>
          <a:p>
            <a:r>
              <a:rPr lang="pl-PL" altLang="pl-PL" sz="2400" b="1">
                <a:solidFill>
                  <a:srgbClr val="008080"/>
                </a:solidFill>
              </a:rPr>
              <a:t>REKRUTACJA DLA ABSOLWENTÓW SZKÓŁ PODSTAWOWYCH </a:t>
            </a:r>
          </a:p>
        </p:txBody>
      </p:sp>
      <p:pic>
        <p:nvPicPr>
          <p:cNvPr id="33795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rcRect l="6477" t="2879" r="10104" b="7857"/>
          <a:stretch>
            <a:fillRect/>
          </a:stretch>
        </p:blipFill>
        <p:spPr>
          <a:xfrm>
            <a:off x="42863" y="692150"/>
            <a:ext cx="9058275" cy="5453063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1357313" y="1928813"/>
            <a:ext cx="7000875" cy="290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dirty="0">
                <a:solidFill>
                  <a:srgbClr val="008080"/>
                </a:solidFill>
                <a:latin typeface="DFKai-SB" pitchFamily="65" charset="-120"/>
                <a:ea typeface="DFKai-SB" pitchFamily="65" charset="-120"/>
                <a:cs typeface="+mn-cs"/>
              </a:rPr>
              <a:t>zachęcamy do kontaktu </a:t>
            </a:r>
            <a:r>
              <a:rPr lang="pl-PL" sz="2400" b="1" dirty="0">
                <a:solidFill>
                  <a:srgbClr val="008080"/>
                </a:solidFill>
                <a:latin typeface="DFKai-SB" pitchFamily="65" charset="-120"/>
                <a:ea typeface="DFKai-SB" pitchFamily="65" charset="-120"/>
              </a:rPr>
              <a:t>zdalnego </a:t>
            </a:r>
            <a:r>
              <a:rPr lang="pl-PL" sz="2400" b="1" dirty="0">
                <a:solidFill>
                  <a:srgbClr val="008080"/>
                </a:solidFill>
                <a:latin typeface="DFKai-SB" pitchFamily="65" charset="-120"/>
                <a:ea typeface="DFKai-SB" pitchFamily="65" charset="-120"/>
                <a:cs typeface="+mn-cs"/>
              </a:rPr>
              <a:t>z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dirty="0">
                <a:solidFill>
                  <a:srgbClr val="C75F09"/>
                </a:solidFill>
                <a:latin typeface="DFKai-SB" pitchFamily="65" charset="-120"/>
                <a:ea typeface="DFKai-SB" pitchFamily="65" charset="-120"/>
                <a:cs typeface="+mn-cs"/>
              </a:rPr>
              <a:t> </a:t>
            </a:r>
            <a:r>
              <a:rPr lang="pl-PL" sz="2400" b="1" dirty="0">
                <a:solidFill>
                  <a:srgbClr val="008080"/>
                </a:solidFill>
                <a:latin typeface="DFKai-SB" pitchFamily="65" charset="-120"/>
                <a:ea typeface="DFKai-SB" pitchFamily="65" charset="-120"/>
                <a:cs typeface="+mn-cs"/>
              </a:rPr>
              <a:t>DORADCAMI ZAWODOWYMI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600" dirty="0">
                <a:solidFill>
                  <a:schemeClr val="accent6">
                    <a:lumMod val="40000"/>
                    <a:lumOff val="60000"/>
                  </a:schemeClr>
                </a:solidFill>
                <a:latin typeface="DFKai-SB" pitchFamily="65" charset="-120"/>
                <a:ea typeface="DFKai-SB" pitchFamily="65" charset="-120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2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ea typeface="DFKai-SB" pitchFamily="65" charset="-120"/>
                <a:cs typeface="Vijaya" pitchFamily="34" charset="0"/>
              </a:rPr>
              <a:t>Lokalnego Centrum Doradztwa Zawodowego w Białymstoku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 sz="5100" b="1" dirty="0">
              <a:solidFill>
                <a:srgbClr val="0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  <a:cs typeface="Vijaya" pitchFamily="34" charset="0"/>
            </a:endParaRPr>
          </a:p>
        </p:txBody>
      </p:sp>
      <p:sp>
        <p:nvSpPr>
          <p:cNvPr id="36867" name="AutoShape 2" descr="Znalezione obrazy dla zapytania email ikonka 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l-PL" altLang="pl-PL">
              <a:latin typeface="Calibri" pitchFamily="34" charset="0"/>
            </a:endParaRPr>
          </a:p>
        </p:txBody>
      </p:sp>
      <p:pic>
        <p:nvPicPr>
          <p:cNvPr id="36868" name="Picture 4" descr="Znalezione obrazy dla zapytania email ikonka 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4000500"/>
            <a:ext cx="57150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6" descr="Podobny obra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6000750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ole tekstowe 7"/>
          <p:cNvSpPr txBox="1"/>
          <p:nvPr/>
        </p:nvSpPr>
        <p:spPr>
          <a:xfrm>
            <a:off x="1285875" y="4286250"/>
            <a:ext cx="721518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dirty="0" err="1">
                <a:solidFill>
                  <a:srgbClr val="0070C0"/>
                </a:solidFill>
                <a:latin typeface="Footlight MT Light" pitchFamily="18" charset="0"/>
                <a:cs typeface="+mn-cs"/>
                <a:hlinkClick r:id="rId4"/>
              </a:rPr>
              <a:t>lcdz@ckubialystok.pl</a:t>
            </a:r>
            <a:r>
              <a:rPr lang="pl-PL" sz="2400" dirty="0">
                <a:solidFill>
                  <a:srgbClr val="0070C0"/>
                </a:solidFill>
                <a:latin typeface="Footlight MT Light" pitchFamily="18" charset="0"/>
                <a:cs typeface="+mn-cs"/>
              </a:rPr>
              <a:t>;  </a:t>
            </a:r>
            <a:r>
              <a:rPr lang="pl-PL" sz="2400" dirty="0">
                <a:solidFill>
                  <a:srgbClr val="0070C0"/>
                </a:solidFill>
                <a:latin typeface="Footlight MT Light" pitchFamily="18" charset="0"/>
                <a:cs typeface="+mn-cs"/>
                <a:hlinkClick r:id="rId5"/>
              </a:rPr>
              <a:t>lcdz1234@gmail.com</a:t>
            </a:r>
            <a:r>
              <a:rPr lang="pl-PL" sz="2400" dirty="0">
                <a:solidFill>
                  <a:srgbClr val="0070C0"/>
                </a:solidFill>
                <a:latin typeface="Footlight MT Light" pitchFamily="18" charset="0"/>
                <a:cs typeface="+mn-cs"/>
              </a:rPr>
              <a:t>  </a:t>
            </a:r>
          </a:p>
        </p:txBody>
      </p:sp>
      <p:sp>
        <p:nvSpPr>
          <p:cNvPr id="9" name="Prostokąt 8"/>
          <p:cNvSpPr/>
          <p:nvPr/>
        </p:nvSpPr>
        <p:spPr>
          <a:xfrm>
            <a:off x="1357313" y="5929313"/>
            <a:ext cx="1828800" cy="7699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000" dirty="0">
                <a:solidFill>
                  <a:schemeClr val="accent1">
                    <a:lumMod val="50000"/>
                  </a:schemeClr>
                </a:solidFill>
                <a:latin typeface="Footlight MT Light" pitchFamily="18" charset="0"/>
                <a:cs typeface="+mn-cs"/>
              </a:rPr>
              <a:t>(85) 651 58 55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dirty="0">
                <a:solidFill>
                  <a:schemeClr val="accent1">
                    <a:lumMod val="50000"/>
                  </a:schemeClr>
                </a:solidFill>
                <a:latin typeface="Footlight MT Light" pitchFamily="18" charset="0"/>
                <a:cs typeface="+mn-cs"/>
              </a:rPr>
              <a:t> </a:t>
            </a:r>
          </a:p>
        </p:txBody>
      </p:sp>
      <p:sp>
        <p:nvSpPr>
          <p:cNvPr id="10" name="Prostokąt 9"/>
          <p:cNvSpPr/>
          <p:nvPr/>
        </p:nvSpPr>
        <p:spPr>
          <a:xfrm>
            <a:off x="1857375" y="285750"/>
            <a:ext cx="7143750" cy="1508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l-PL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Carlito"/>
                <a:cs typeface="Carlito"/>
              </a:rPr>
              <a:t>Drodzy  RODZICE </a:t>
            </a:r>
          </a:p>
          <a:p>
            <a:pPr algn="ctr">
              <a:defRPr/>
            </a:pPr>
            <a:r>
              <a:rPr lang="pl-PL" sz="2400" b="1" dirty="0">
                <a:solidFill>
                  <a:srgbClr val="0070C0"/>
                </a:solidFill>
                <a:latin typeface="Monotype Corsiva" pitchFamily="66" charset="0"/>
              </a:rPr>
              <a:t>oferujemy Państwu profesjonalne wsparcie  i porady w  zakresie wyboru szkół ponadpodstawowych  dla Waszych dzieci  </a:t>
            </a:r>
            <a:endParaRPr lang="pl-PL" sz="2400" b="1" dirty="0">
              <a:solidFill>
                <a:srgbClr val="0070C0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1214438" y="6286500"/>
            <a:ext cx="6929437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>
                <a:solidFill>
                  <a:schemeClr val="accent1">
                    <a:lumMod val="50000"/>
                  </a:schemeClr>
                </a:solidFill>
                <a:latin typeface="Footlight MT Light" pitchFamily="18" charset="0"/>
              </a:rPr>
              <a:t>(na czas epidemii prosimy o kontakt e-mailowy)</a:t>
            </a:r>
          </a:p>
        </p:txBody>
      </p:sp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857760"/>
            <a:ext cx="785818" cy="7858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875" name="Prostokąt 12"/>
          <p:cNvSpPr>
            <a:spLocks noChangeArrowheads="1"/>
          </p:cNvSpPr>
          <p:nvPr/>
        </p:nvSpPr>
        <p:spPr bwMode="auto">
          <a:xfrm>
            <a:off x="1357313" y="5000625"/>
            <a:ext cx="2433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2000">
                <a:solidFill>
                  <a:srgbClr val="0070C0"/>
                </a:solidFill>
                <a:latin typeface="Footlight MT Light" pitchFamily="18" charset="0"/>
                <a:hlinkClick r:id="rId7"/>
              </a:rPr>
              <a:t>www.ckubialystok.pl</a:t>
            </a:r>
            <a:r>
              <a:rPr lang="pl-PL" sz="2000">
                <a:solidFill>
                  <a:srgbClr val="0070C0"/>
                </a:solidFill>
                <a:latin typeface="Footlight MT Light" pitchFamily="18" charset="0"/>
              </a:rPr>
              <a:t> </a:t>
            </a:r>
          </a:p>
        </p:txBody>
      </p: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5000636"/>
            <a:ext cx="2357454" cy="8688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Obraz 13"/>
          <p:cNvPicPr/>
          <p:nvPr/>
        </p:nvPicPr>
        <p:blipFill>
          <a:blip r:embed="rId9"/>
          <a:srcRect l="37429" r="37619" b="4119"/>
          <a:stretch>
            <a:fillRect/>
          </a:stretch>
        </p:blipFill>
        <p:spPr bwMode="auto">
          <a:xfrm>
            <a:off x="142844" y="214290"/>
            <a:ext cx="2000264" cy="15716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br>
              <a:rPr lang="pl-PL" b="1" dirty="0">
                <a:solidFill>
                  <a:srgbClr val="1F487C"/>
                </a:solidFill>
                <a:latin typeface="Carlito"/>
                <a:ea typeface="Carlito"/>
                <a:cs typeface="Carlito"/>
              </a:rPr>
            </a:br>
            <a:r>
              <a:rPr lang="pl-PL" b="1" i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ea typeface="Carlito"/>
                <a:cs typeface="Carlito"/>
              </a:rPr>
              <a:t>Drodzy Rodzice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ea typeface="Carlito"/>
                <a:cs typeface="Carlito"/>
              </a:rPr>
            </a:br>
            <a:endParaRPr lang="pl-P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4313" y="285750"/>
            <a:ext cx="8501062" cy="3614738"/>
          </a:xfrm>
        </p:spPr>
        <p:txBody>
          <a:bodyPr/>
          <a:lstStyle/>
          <a:p>
            <a:pPr marL="911225">
              <a:spcBef>
                <a:spcPts val="25"/>
              </a:spcBef>
              <a:buFont typeface="Arial" pitchFamily="34" charset="0"/>
              <a:buNone/>
              <a:defRPr/>
            </a:pPr>
            <a:endParaRPr lang="pl-PL" sz="4000" dirty="0">
              <a:latin typeface="Carlito"/>
              <a:ea typeface="Carlito"/>
              <a:cs typeface="Carlito"/>
            </a:endParaRPr>
          </a:p>
          <a:p>
            <a:pPr marL="911225" algn="ctr">
              <a:spcBef>
                <a:spcPts val="25"/>
              </a:spcBef>
              <a:buFont typeface="Arial" pitchFamily="34" charset="0"/>
              <a:buNone/>
              <a:defRPr/>
            </a:pPr>
            <a:endParaRPr lang="pl-PL" b="1" dirty="0">
              <a:solidFill>
                <a:srgbClr val="0070C0"/>
              </a:solidFill>
              <a:latin typeface="Monotype Corsiva" pitchFamily="66" charset="0"/>
            </a:endParaRPr>
          </a:p>
          <a:p>
            <a:pPr algn="ctr">
              <a:buFont typeface="Arial" pitchFamily="34" charset="0"/>
              <a:buNone/>
              <a:defRPr/>
            </a:pPr>
            <a:r>
              <a:rPr lang="pl-PL" b="1" dirty="0"/>
              <a:t>   </a:t>
            </a:r>
            <a:r>
              <a:rPr lang="pl-PL" b="1" i="1" dirty="0">
                <a:solidFill>
                  <a:srgbClr val="002060"/>
                </a:solidFill>
              </a:rPr>
              <a:t>W wychowaniu kierujcie się sercem. Patrzcie na dziecko sercem. Dostrzegajcie serce w dziecku 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pl-PL" b="1" i="1" dirty="0">
                <a:solidFill>
                  <a:srgbClr val="002060"/>
                </a:solidFill>
              </a:rPr>
              <a:t>    i dziecko w sercu. Jego i swoim. </a:t>
            </a:r>
            <a:endParaRPr lang="pl-PL" i="1" dirty="0">
              <a:solidFill>
                <a:srgbClr val="002060"/>
              </a:solidFill>
            </a:endParaRPr>
          </a:p>
          <a:p>
            <a:pPr marL="911225">
              <a:buFont typeface="Arial" pitchFamily="34" charset="0"/>
              <a:buNone/>
              <a:defRPr/>
            </a:pPr>
            <a:r>
              <a:rPr lang="pl-PL" sz="2400" b="1" i="1" dirty="0">
                <a:solidFill>
                  <a:srgbClr val="1F487C"/>
                </a:solidFill>
                <a:latin typeface="Carlito"/>
                <a:ea typeface="Carlito"/>
                <a:cs typeface="Carlito"/>
              </a:rPr>
              <a:t>							          </a:t>
            </a:r>
            <a:r>
              <a:rPr lang="pl-PL" sz="2000" b="1" i="1" dirty="0">
                <a:solidFill>
                  <a:srgbClr val="1F487C"/>
                </a:solidFill>
                <a:latin typeface="Carlito"/>
                <a:ea typeface="Carlito"/>
                <a:cs typeface="Carlito"/>
              </a:rPr>
              <a:t>Janusz Korczak </a:t>
            </a:r>
          </a:p>
          <a:p>
            <a:pPr marL="911225">
              <a:buFont typeface="Arial" pitchFamily="34" charset="0"/>
              <a:buNone/>
              <a:defRPr/>
            </a:pPr>
            <a:endParaRPr lang="pl-PL" sz="4000" b="1" dirty="0">
              <a:solidFill>
                <a:srgbClr val="1F487C"/>
              </a:solidFill>
              <a:latin typeface="Carlito"/>
              <a:ea typeface="Carlito"/>
              <a:cs typeface="Carlito"/>
            </a:endParaRPr>
          </a:p>
          <a:p>
            <a:pPr marL="911225">
              <a:buFont typeface="Arial" pitchFamily="34" charset="0"/>
              <a:buNone/>
              <a:defRPr/>
            </a:pPr>
            <a:r>
              <a:rPr lang="pl-PL" sz="40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lito"/>
                <a:ea typeface="Carlito"/>
                <a:cs typeface="Carlito"/>
              </a:rPr>
              <a:t>Dziękuję za uwagę </a:t>
            </a:r>
          </a:p>
          <a:p>
            <a:pPr>
              <a:defRPr/>
            </a:pPr>
            <a:endParaRPr lang="pl-PL" dirty="0"/>
          </a:p>
        </p:txBody>
      </p:sp>
      <p:sp>
        <p:nvSpPr>
          <p:cNvPr id="37892" name="Prostokąt 3"/>
          <p:cNvSpPr>
            <a:spLocks noChangeArrowheads="1"/>
          </p:cNvSpPr>
          <p:nvPr/>
        </p:nvSpPr>
        <p:spPr bwMode="auto">
          <a:xfrm>
            <a:off x="357188" y="6072188"/>
            <a:ext cx="6215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/>
          <a:p>
            <a:pPr eaLnBrk="0" hangingPunct="0"/>
            <a:endParaRPr lang="pl-PL" b="1" i="1" dirty="0">
              <a:solidFill>
                <a:srgbClr val="002060"/>
              </a:solidFill>
            </a:endParaRPr>
          </a:p>
        </p:txBody>
      </p:sp>
      <p:pic>
        <p:nvPicPr>
          <p:cNvPr id="37899" name="Picture 11"/>
          <p:cNvPicPr>
            <a:picLocks noChangeAspect="1" noChangeArrowheads="1"/>
          </p:cNvPicPr>
          <p:nvPr/>
        </p:nvPicPr>
        <p:blipFill>
          <a:blip r:embed="rId2"/>
          <a:srcRect l="13954" t="10491" r="2325" b="5577"/>
          <a:stretch>
            <a:fillRect/>
          </a:stretch>
        </p:blipFill>
        <p:spPr bwMode="auto">
          <a:xfrm>
            <a:off x="5857884" y="4214818"/>
            <a:ext cx="3000396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9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9_Default - Tylko tytuł kopia ">
  <a:themeElements>
    <a:clrScheme name="Default - Tylko tytuł kopia 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Tylko tytuł kopia ">
      <a:majorFont>
        <a:latin typeface="Calibri"/>
        <a:ea typeface="ヒラギノ角ゴ ProN W3"/>
        <a:cs typeface="ヒラギノ角ゴ ProN W3"/>
      </a:majorFont>
      <a:minorFont>
        <a:latin typeface="Calibri"/>
        <a:ea typeface="ヒラギノ角ゴ ProN W3"/>
        <a:cs typeface="ヒラギノ角ゴ ProN W3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3600" b="0" i="0" u="none" strike="noStrike" cap="none" normalizeH="0" baseline="0" smtClean="0">
            <a:ln>
              <a:noFill/>
            </a:ln>
            <a:solidFill>
              <a:srgbClr val="4F4937"/>
            </a:solidFill>
            <a:effectLst/>
            <a:latin typeface="Didot" charset="0"/>
            <a:ea typeface="ヒラギノ明朝 ProN W3" charset="0"/>
            <a:cs typeface="ヒラギノ明朝 ProN W3" charset="0"/>
            <a:sym typeface="Dido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3600" b="0" i="0" u="none" strike="noStrike" cap="none" normalizeH="0" baseline="0" smtClean="0">
            <a:ln>
              <a:noFill/>
            </a:ln>
            <a:solidFill>
              <a:srgbClr val="4F4937"/>
            </a:solidFill>
            <a:effectLst/>
            <a:latin typeface="Didot" charset="0"/>
            <a:ea typeface="ヒラギノ明朝 ProN W3" charset="0"/>
            <a:cs typeface="ヒラギノ明朝 ProN W3" charset="0"/>
            <a:sym typeface="Didot" charset="0"/>
          </a:defRPr>
        </a:defPPr>
      </a:lstStyle>
    </a:lnDef>
  </a:objectDefaults>
  <a:extraClrSchemeLst>
    <a:extraClrScheme>
      <a:clrScheme name="Default - Tylko tytuł kopia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Wielkomiejski">
  <a:themeElements>
    <a:clrScheme name="Wielkomiejsk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Wielkomiejski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ielkomiejski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1202</TotalTime>
  <Words>861</Words>
  <Application>Microsoft Office PowerPoint</Application>
  <PresentationFormat>Pokaz na ekranie (4:3)</PresentationFormat>
  <Paragraphs>236</Paragraphs>
  <Slides>26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4</vt:i4>
      </vt:variant>
      <vt:variant>
        <vt:lpstr>Tytuły slajdów</vt:lpstr>
      </vt:variant>
      <vt:variant>
        <vt:i4>26</vt:i4>
      </vt:variant>
    </vt:vector>
  </HeadingPairs>
  <TitlesOfParts>
    <vt:vector size="30" baseType="lpstr">
      <vt:lpstr>Motyw pakietu Office</vt:lpstr>
      <vt:lpstr>9_Motyw pakietu Office</vt:lpstr>
      <vt:lpstr>9_Default - Tylko tytuł kopia </vt:lpstr>
      <vt:lpstr>Wielkomiejski</vt:lpstr>
      <vt:lpstr>Prezentacja programu PowerPoint</vt:lpstr>
      <vt:lpstr>Prezentacja programu PowerPoint</vt:lpstr>
      <vt:lpstr>Prezentacja programu PowerPoint</vt:lpstr>
      <vt:lpstr>Prezentacja programu PowerPoint</vt:lpstr>
      <vt:lpstr> ROLA RODZICÓW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Na co zwrócić uwagę, wybierając liceum ogólnokształcące</vt:lpstr>
      <vt:lpstr>.</vt:lpstr>
      <vt:lpstr>.</vt:lpstr>
      <vt:lpstr>Prezentacja programu PowerPoint</vt:lpstr>
      <vt:lpstr>REKRUTACJA DLA ABSOLWENTÓW SZKÓŁ PODSTAWOWYCH </vt:lpstr>
      <vt:lpstr>Prezentacja programu PowerPoint</vt:lpstr>
      <vt:lpstr> Drodzy Rodzice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A.Rolak</dc:creator>
  <cp:lastModifiedBy>BARTEK</cp:lastModifiedBy>
  <cp:revision>146</cp:revision>
  <dcterms:created xsi:type="dcterms:W3CDTF">2018-09-30T16:40:51Z</dcterms:created>
  <dcterms:modified xsi:type="dcterms:W3CDTF">2023-02-23T09:47:45Z</dcterms:modified>
</cp:coreProperties>
</file>