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4431" r:id="rId3"/>
    <p:sldMasterId id="2147484690" r:id="rId4"/>
    <p:sldMasterId id="2147484960" r:id="rId5"/>
  </p:sldMasterIdLst>
  <p:notesMasterIdLst>
    <p:notesMasterId r:id="rId33"/>
  </p:notesMasterIdLst>
  <p:sldIdLst>
    <p:sldId id="312" r:id="rId6"/>
    <p:sldId id="320" r:id="rId7"/>
    <p:sldId id="323" r:id="rId8"/>
    <p:sldId id="324" r:id="rId9"/>
    <p:sldId id="325" r:id="rId10"/>
    <p:sldId id="326" r:id="rId11"/>
    <p:sldId id="327" r:id="rId12"/>
    <p:sldId id="328" r:id="rId13"/>
    <p:sldId id="339" r:id="rId14"/>
    <p:sldId id="340" r:id="rId15"/>
    <p:sldId id="273" r:id="rId16"/>
    <p:sldId id="281" r:id="rId17"/>
    <p:sldId id="265" r:id="rId18"/>
    <p:sldId id="274" r:id="rId19"/>
    <p:sldId id="276" r:id="rId20"/>
    <p:sldId id="347" r:id="rId21"/>
    <p:sldId id="266" r:id="rId22"/>
    <p:sldId id="275" r:id="rId23"/>
    <p:sldId id="277" r:id="rId24"/>
    <p:sldId id="348" r:id="rId25"/>
    <p:sldId id="267" r:id="rId26"/>
    <p:sldId id="310" r:id="rId27"/>
    <p:sldId id="349" r:id="rId28"/>
    <p:sldId id="335" r:id="rId29"/>
    <p:sldId id="268" r:id="rId30"/>
    <p:sldId id="346" r:id="rId31"/>
    <p:sldId id="345" r:id="rId32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C75F09"/>
    <a:srgbClr val="A63850"/>
    <a:srgbClr val="BF415C"/>
    <a:srgbClr val="889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2A9CB1-37D7-47FA-8952-402CF2BDC3EF}" v="1" dt="2020-11-26T07:36:54.255"/>
    <p1510:client id="{FAC0128C-1AF3-4665-BF40-B6AC5964DAA4}" v="3" dt="2020-11-30T16:13:36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ść" userId="9904e03c8e34fefc" providerId="Windows Live" clId="Web-{2A2A9CB1-37D7-47FA-8952-402CF2BDC3EF}"/>
    <pc:docChg chg="delSld">
      <pc:chgData name="Gość" userId="9904e03c8e34fefc" providerId="Windows Live" clId="Web-{2A2A9CB1-37D7-47FA-8952-402CF2BDC3EF}" dt="2020-11-26T07:36:54.255" v="0"/>
      <pc:docMkLst>
        <pc:docMk/>
      </pc:docMkLst>
      <pc:sldChg chg="del">
        <pc:chgData name="Gość" userId="9904e03c8e34fefc" providerId="Windows Live" clId="Web-{2A2A9CB1-37D7-47FA-8952-402CF2BDC3EF}" dt="2020-11-26T07:36:54.255" v="0"/>
        <pc:sldMkLst>
          <pc:docMk/>
          <pc:sldMk cId="0" sldId="344"/>
        </pc:sldMkLst>
      </pc:sldChg>
    </pc:docChg>
  </pc:docChgLst>
  <pc:docChgLst>
    <pc:chgData name="Gość" userId="9904e03c8e34fefc" providerId="Windows Live" clId="Web-{FAC0128C-1AF3-4665-BF40-B6AC5964DAA4}"/>
    <pc:docChg chg="delSld">
      <pc:chgData name="Gość" userId="9904e03c8e34fefc" providerId="Windows Live" clId="Web-{FAC0128C-1AF3-4665-BF40-B6AC5964DAA4}" dt="2020-11-30T16:13:36.274" v="2"/>
      <pc:docMkLst>
        <pc:docMk/>
      </pc:docMkLst>
      <pc:sldChg chg="del">
        <pc:chgData name="Gość" userId="9904e03c8e34fefc" providerId="Windows Live" clId="Web-{FAC0128C-1AF3-4665-BF40-B6AC5964DAA4}" dt="2020-11-30T16:13:29.852" v="0"/>
        <pc:sldMkLst>
          <pc:docMk/>
          <pc:sldMk cId="0" sldId="313"/>
        </pc:sldMkLst>
      </pc:sldChg>
      <pc:sldChg chg="del">
        <pc:chgData name="Gość" userId="9904e03c8e34fefc" providerId="Windows Live" clId="Web-{FAC0128C-1AF3-4665-BF40-B6AC5964DAA4}" dt="2020-11-30T16:13:33.836" v="1"/>
        <pc:sldMkLst>
          <pc:docMk/>
          <pc:sldMk cId="0" sldId="314"/>
        </pc:sldMkLst>
      </pc:sldChg>
      <pc:sldChg chg="del">
        <pc:chgData name="Gość" userId="9904e03c8e34fefc" providerId="Windows Live" clId="Web-{FAC0128C-1AF3-4665-BF40-B6AC5964DAA4}" dt="2020-11-30T16:13:36.274" v="2"/>
        <pc:sldMkLst>
          <pc:docMk/>
          <pc:sldMk cId="0" sldId="3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AB3DDA5-540D-473A-884A-88FBBCA77C8E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E3C8269-8BEB-4419-9FBD-24F9B63DA02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EE4D2-D171-49F2-B132-44422640AB6B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6E6E-8346-445F-9A62-E16FFFE5469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FBD25-A3B3-47F1-8DCC-7A5F7E9C988A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5AEDE-209A-4769-97D6-FF2915D91F0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EE198-31DD-43C9-9768-4F734B208CF4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4FDA5-12E6-4CCE-907A-3D805BD1F3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7FD48-39DD-4766-9B33-78AAF48509D1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3DD6C-9BE8-465E-A71C-A964AC572D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08DA2-2AA9-4318-B3CB-121BDBEED48B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C516D-6042-4A04-B47B-92C0ABD5F8A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6C03E-7355-4DA3-B448-2554387F60AD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99384-6B85-4EB9-9274-D6DFDA2EEAC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F128E-8BC4-4863-973B-EF41782D796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74573-0352-4118-9652-39472AD0145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3616B-D81A-477C-86E0-0562597A3C1D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8BB00-7933-47F9-9997-3C16825B23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9B681-C25B-43A4-B589-FFD35EB0B88C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1AC08-8FBE-49E4-A10F-E2808EE296C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50866-221C-476E-B1E4-8955877DE57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89B79-E96E-4B34-821E-1BC837259BF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04D48-AD22-492B-B97E-D9ED6B94FD76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0112-DA05-4FC3-B4F8-15D97F39FB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94554-F64A-4060-96B6-0C06BD57B88F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887A2-F722-4F23-94AF-B4DEF862922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6C5F0-88E3-4F4D-87EA-A4859884262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91EC3-6A82-448A-A999-6C1916E79CE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588F6-5B40-43F6-88DD-B5252D9D9DF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A50E0-02EA-49DF-BA36-A0D4CD9382D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47577-2CA4-4BFC-B060-10BCCEA6D1DC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CA041-F67C-4DF7-A9F3-A69BF69A191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18B65-FD0D-4672-8728-C48A699A07B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47A30-075D-4115-BBEC-7128E6FBA9F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0A3BF-C520-4CF9-988B-29F0E9BF42D3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A5ACE-90FF-4E68-80DF-92173C1175C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A511E-39BA-456C-8CAF-C543F4447AFB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C6C1E-FCC3-42A5-9324-99420293846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4BC66-7469-40FB-9225-5D804C7A711A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E110B-93FD-4887-A300-3E93513226E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06A0E-E495-446E-B184-5D026D0A7E4A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4BC23-552A-4836-A210-675C166ADA5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29077-87DA-49A1-B38B-BA83BC3DCB59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39DFB-7695-4C78-A760-0712E8BBAD9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5C365-0CF8-4AF5-B26D-3118212B929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614C7-E132-4486-9EAF-A7FCA320C08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28770-707E-4EAE-81B7-8CAB15604DAE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403B-A352-4399-B09F-3B7FDEFEE4A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46FC8-23D4-463E-B77B-CC4A85DF80BD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964A8-7289-4AAC-A1C8-78B4433B4F5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B3C5A-D0DA-4FF6-B23B-5D5FD7DD8108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9DAE8-5A53-4D4F-A12A-F8A42E369C5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F834E-4AC7-4CEA-ADA0-2529FAF2833C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2B602-5A73-49B4-8485-E135194114E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A52AA-09F8-44F3-8B7C-A87F20CA6ED9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7324-FA96-457A-89E3-7128A151906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64D3-C0CD-4BE5-908A-17D044727F5F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162F4-87AF-413F-ADA5-9CFD481D1AD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1F964-2725-42A2-B523-04C10DF3B4FA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83DF9-022E-46B8-91D2-5496CD9B5BE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3EF4B-21FA-43C9-A777-FFFE7B7B597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CB15D-5B77-422E-9496-01F9595388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CC7A4-5207-4A4A-A2A6-54282ABDC32B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3052F-26F8-4E9E-94FC-90441D107D1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7B5C9-E9D2-4816-B8D0-F868B1F5A4B4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79B9F-77EB-472D-A66B-5C11D9F367F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5C11C-A2B9-47A8-80A8-4B351338B60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B76FA-1C72-41F0-A4C6-B9B4B6D20A6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604D-7D5F-4BB0-9AB1-7331A4844370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344B1-C692-4E78-9DC3-895C92F5B6C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46E78-0753-4F89-8E0A-139587AF5D39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B3B17-6BC7-44F1-AA0C-F71F000260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BDC59-1698-4FD6-BD5B-265CC02839E2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87FA9-B7AC-4575-9A85-F02450D981C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F88F0-8E86-4019-91D0-DC62876C4647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D8D84-638B-4588-8A19-94FB725597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E53A9-F948-4864-B200-B6B5E589AD5E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80B85-E72A-47D7-8CF5-3EF45D9BBE1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D8D36-11A1-44E6-B5D1-E144659A6081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D3F4A-D28F-41DA-A666-9DB47ED689D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A1BA7-6712-48E7-942F-237CEE056036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ACDA0-C630-4008-9714-D41CBF28317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AA610-C9F4-4E76-BDD7-80AAE1300325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FA38A-55C0-4EF3-B12C-D7690D708C0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C0A59-A96A-45A6-B0B7-06E39F4CE236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C67E-A55B-4CCE-9E97-5E9A0539871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EB8EE-1483-4164-AC23-2D23BE770640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1D40D-4E66-4E63-BAFD-2B98948BB86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84F89-BD85-4626-B083-8A869016908D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46615-187A-4410-955A-0D011036458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69F42-B427-44BF-BC4E-45D607B6F67E}" type="datetimeFigureOut">
              <a:rPr lang="en-US"/>
              <a:pPr>
                <a:defRPr/>
              </a:pPr>
              <a:t>11/30/2020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1DDF0-EF7A-441E-9C40-F606CE7EC30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824" y="3886719"/>
            <a:ext cx="6400354" cy="1752451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 algn="ctr">
              <a:buNone/>
              <a:defRPr/>
            </a:lvl1pPr>
            <a:lvl2pPr marL="320263" indent="0" algn="ctr">
              <a:buNone/>
              <a:defRPr/>
            </a:lvl2pPr>
            <a:lvl3pPr marL="640541" indent="0" algn="ctr">
              <a:buNone/>
              <a:defRPr/>
            </a:lvl3pPr>
            <a:lvl4pPr marL="960825" indent="0" algn="ctr">
              <a:buNone/>
              <a:defRPr/>
            </a:lvl4pPr>
            <a:lvl5pPr marL="1281093" indent="0" algn="ctr">
              <a:buNone/>
              <a:defRPr/>
            </a:lvl5pPr>
            <a:lvl6pPr marL="1601378" indent="0" algn="ctr">
              <a:buNone/>
              <a:defRPr/>
            </a:lvl6pPr>
            <a:lvl7pPr marL="1921642" indent="0" algn="ctr">
              <a:buNone/>
              <a:defRPr/>
            </a:lvl7pPr>
            <a:lvl8pPr marL="2241922" indent="0" algn="ctr">
              <a:buNone/>
              <a:defRPr/>
            </a:lvl8pPr>
            <a:lvl9pPr marL="25622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BBA48-B0CB-489F-9681-A6837AC96CC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647" y="1600719"/>
            <a:ext cx="8228707" cy="4525119"/>
          </a:xfrm>
          <a:prstGeom prst="rect">
            <a:avLst/>
          </a:prstGeom>
        </p:spPr>
        <p:txBody>
          <a:bodyPr lIns="64059" tIns="32021" rIns="64059" bIns="32021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36619-E07D-454A-9285-752A5B38661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059" tIns="32021" rIns="64059" bIns="32021" anchor="b"/>
          <a:lstStyle>
            <a:lvl1pPr marL="0" indent="0">
              <a:buNone/>
              <a:defRPr sz="1400"/>
            </a:lvl1pPr>
            <a:lvl2pPr marL="320263" indent="0">
              <a:buNone/>
              <a:defRPr sz="1300"/>
            </a:lvl2pPr>
            <a:lvl3pPr marL="640541" indent="0">
              <a:buNone/>
              <a:defRPr sz="1100"/>
            </a:lvl3pPr>
            <a:lvl4pPr marL="960825" indent="0">
              <a:buNone/>
              <a:defRPr sz="1000"/>
            </a:lvl4pPr>
            <a:lvl5pPr marL="1281093" indent="0">
              <a:buNone/>
              <a:defRPr sz="1000"/>
            </a:lvl5pPr>
            <a:lvl6pPr marL="1601378" indent="0">
              <a:buNone/>
              <a:defRPr sz="1000"/>
            </a:lvl6pPr>
            <a:lvl7pPr marL="1921642" indent="0">
              <a:buNone/>
              <a:defRPr sz="1000"/>
            </a:lvl7pPr>
            <a:lvl8pPr marL="2241922" indent="0">
              <a:buNone/>
              <a:defRPr sz="1000"/>
            </a:lvl8pPr>
            <a:lvl9pPr marL="25622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4EF4B-60ED-4124-B2B5-634176CDF63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648" y="1600719"/>
            <a:ext cx="4060775" cy="4525119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25579" y="1600719"/>
            <a:ext cx="4060775" cy="4525119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E8372-D896-4AD3-831A-20BA0A092BD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059" tIns="32021" rIns="64059" bIns="32021" anchor="b"/>
          <a:lstStyle>
            <a:lvl1pPr marL="0" indent="0">
              <a:buNone/>
              <a:defRPr sz="1700" b="1"/>
            </a:lvl1pPr>
            <a:lvl2pPr marL="320263" indent="0">
              <a:buNone/>
              <a:defRPr sz="1400" b="1"/>
            </a:lvl2pPr>
            <a:lvl3pPr marL="640541" indent="0">
              <a:buNone/>
              <a:defRPr sz="1300" b="1"/>
            </a:lvl3pPr>
            <a:lvl4pPr marL="960825" indent="0">
              <a:buNone/>
              <a:defRPr sz="1100" b="1"/>
            </a:lvl4pPr>
            <a:lvl5pPr marL="1281093" indent="0">
              <a:buNone/>
              <a:defRPr sz="1100" b="1"/>
            </a:lvl5pPr>
            <a:lvl6pPr marL="1601378" indent="0">
              <a:buNone/>
              <a:defRPr sz="1100" b="1"/>
            </a:lvl6pPr>
            <a:lvl7pPr marL="1921642" indent="0">
              <a:buNone/>
              <a:defRPr sz="1100" b="1"/>
            </a:lvl7pPr>
            <a:lvl8pPr marL="2241922" indent="0">
              <a:buNone/>
              <a:defRPr sz="1100" b="1"/>
            </a:lvl8pPr>
            <a:lvl9pPr marL="2562200" indent="0">
              <a:buNone/>
              <a:defRPr sz="11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059" tIns="32021" rIns="64059" bIns="32021" anchor="b"/>
          <a:lstStyle>
            <a:lvl1pPr marL="0" indent="0">
              <a:buNone/>
              <a:defRPr sz="1700" b="1"/>
            </a:lvl1pPr>
            <a:lvl2pPr marL="320263" indent="0">
              <a:buNone/>
              <a:defRPr sz="1400" b="1"/>
            </a:lvl2pPr>
            <a:lvl3pPr marL="640541" indent="0">
              <a:buNone/>
              <a:defRPr sz="1300" b="1"/>
            </a:lvl3pPr>
            <a:lvl4pPr marL="960825" indent="0">
              <a:buNone/>
              <a:defRPr sz="1100" b="1"/>
            </a:lvl4pPr>
            <a:lvl5pPr marL="1281093" indent="0">
              <a:buNone/>
              <a:defRPr sz="1100" b="1"/>
            </a:lvl5pPr>
            <a:lvl6pPr marL="1601378" indent="0">
              <a:buNone/>
              <a:defRPr sz="1100" b="1"/>
            </a:lvl6pPr>
            <a:lvl7pPr marL="1921642" indent="0">
              <a:buNone/>
              <a:defRPr sz="1100" b="1"/>
            </a:lvl7pPr>
            <a:lvl8pPr marL="2241922" indent="0">
              <a:buNone/>
              <a:defRPr sz="1100" b="1"/>
            </a:lvl8pPr>
            <a:lvl9pPr marL="2562200" indent="0">
              <a:buNone/>
              <a:defRPr sz="11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01180-05D6-4792-9530-919AFF8A49D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3889B-D189-49C3-AFCB-8F558A76F22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9E5F8-A361-4DC8-817A-DF071948214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719" y="27354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719" y="1435448"/>
            <a:ext cx="3008189" cy="4690318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>
              <a:buNone/>
              <a:defRPr sz="1000"/>
            </a:lvl1pPr>
            <a:lvl2pPr marL="320263" indent="0">
              <a:buNone/>
              <a:defRPr sz="800"/>
            </a:lvl2pPr>
            <a:lvl3pPr marL="640541" indent="0">
              <a:buNone/>
              <a:defRPr sz="700"/>
            </a:lvl3pPr>
            <a:lvl4pPr marL="960825" indent="0">
              <a:buNone/>
              <a:defRPr sz="600"/>
            </a:lvl4pPr>
            <a:lvl5pPr marL="1281093" indent="0">
              <a:buNone/>
              <a:defRPr sz="600"/>
            </a:lvl5pPr>
            <a:lvl6pPr marL="1601378" indent="0">
              <a:buNone/>
              <a:defRPr sz="600"/>
            </a:lvl6pPr>
            <a:lvl7pPr marL="1921642" indent="0">
              <a:buNone/>
              <a:defRPr sz="600"/>
            </a:lvl7pPr>
            <a:lvl8pPr marL="2241922" indent="0">
              <a:buNone/>
              <a:defRPr sz="600"/>
            </a:lvl8pPr>
            <a:lvl9pPr marL="2562200" indent="0">
              <a:buNone/>
              <a:defRPr sz="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2CD5F-65A6-4EA2-AF23-6E83BC2E954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70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707" y="612800"/>
            <a:ext cx="5486177" cy="4114354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>
              <a:buNone/>
              <a:defRPr sz="2200"/>
            </a:lvl1pPr>
            <a:lvl2pPr marL="320263" indent="0">
              <a:buNone/>
              <a:defRPr sz="2000"/>
            </a:lvl2pPr>
            <a:lvl3pPr marL="640541" indent="0">
              <a:buNone/>
              <a:defRPr sz="1700"/>
            </a:lvl3pPr>
            <a:lvl4pPr marL="960825" indent="0">
              <a:buNone/>
              <a:defRPr sz="1400"/>
            </a:lvl4pPr>
            <a:lvl5pPr marL="1281093" indent="0">
              <a:buNone/>
              <a:defRPr sz="1400"/>
            </a:lvl5pPr>
            <a:lvl6pPr marL="1601378" indent="0">
              <a:buNone/>
              <a:defRPr sz="1400"/>
            </a:lvl6pPr>
            <a:lvl7pPr marL="1921642" indent="0">
              <a:buNone/>
              <a:defRPr sz="1400"/>
            </a:lvl7pPr>
            <a:lvl8pPr marL="2241922" indent="0">
              <a:buNone/>
              <a:defRPr sz="1400"/>
            </a:lvl8pPr>
            <a:lvl9pPr marL="2562200" indent="0">
              <a:buNone/>
              <a:defRPr sz="1400"/>
            </a:lvl9pPr>
          </a:lstStyle>
          <a:p>
            <a:pPr lvl="0"/>
            <a:endParaRPr lang="pl-PL" noProof="0" dirty="0">
              <a:sym typeface="Calibri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707" y="5367860"/>
            <a:ext cx="5486177" cy="804788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>
              <a:buNone/>
              <a:defRPr sz="1000"/>
            </a:lvl1pPr>
            <a:lvl2pPr marL="320263" indent="0">
              <a:buNone/>
              <a:defRPr sz="800"/>
            </a:lvl2pPr>
            <a:lvl3pPr marL="640541" indent="0">
              <a:buNone/>
              <a:defRPr sz="700"/>
            </a:lvl3pPr>
            <a:lvl4pPr marL="960825" indent="0">
              <a:buNone/>
              <a:defRPr sz="600"/>
            </a:lvl4pPr>
            <a:lvl5pPr marL="1281093" indent="0">
              <a:buNone/>
              <a:defRPr sz="600"/>
            </a:lvl5pPr>
            <a:lvl6pPr marL="1601378" indent="0">
              <a:buNone/>
              <a:defRPr sz="600"/>
            </a:lvl6pPr>
            <a:lvl7pPr marL="1921642" indent="0">
              <a:buNone/>
              <a:defRPr sz="600"/>
            </a:lvl7pPr>
            <a:lvl8pPr marL="2241922" indent="0">
              <a:buNone/>
              <a:defRPr sz="600"/>
            </a:lvl8pPr>
            <a:lvl9pPr marL="2562200" indent="0">
              <a:buNone/>
              <a:defRPr sz="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66885-5CCC-47F6-85FA-B86CEE66998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647" y="1600719"/>
            <a:ext cx="8228707" cy="4525119"/>
          </a:xfrm>
          <a:prstGeom prst="rect">
            <a:avLst/>
          </a:prstGeom>
        </p:spPr>
        <p:txBody>
          <a:bodyPr vert="eaVert" lIns="64059" tIns="32021" rIns="64059" bIns="32021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4C086-C3F6-4047-A6DD-2DA5E92B690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30294" y="274588"/>
            <a:ext cx="2058293" cy="585117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5415" y="274588"/>
            <a:ext cx="6067723" cy="5851178"/>
          </a:xfrm>
          <a:prstGeom prst="rect">
            <a:avLst/>
          </a:prstGeom>
        </p:spPr>
        <p:txBody>
          <a:bodyPr vert="eaVert" lIns="64059" tIns="32021" rIns="64059" bIns="32021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07B5E-CA00-4635-A7ED-49D8054701E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ytuł, 2 elementy zawartości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cs typeface="ヒラギノ角ゴ ProN W3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cs typeface="ヒラギノ角ゴ ProN W3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32759-9FB8-4866-80EB-AEBC7F109D5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CEDB08-636B-4929-9DBC-E094B728ABE0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AFE8ECD-5F24-4DED-9373-1C7490739B7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59" r:id="rId1"/>
    <p:sldLayoutId id="2147486260" r:id="rId2"/>
    <p:sldLayoutId id="2147486261" r:id="rId3"/>
    <p:sldLayoutId id="2147486262" r:id="rId4"/>
    <p:sldLayoutId id="2147486263" r:id="rId5"/>
    <p:sldLayoutId id="2147486264" r:id="rId6"/>
    <p:sldLayoutId id="2147486265" r:id="rId7"/>
    <p:sldLayoutId id="2147486266" r:id="rId8"/>
    <p:sldLayoutId id="2147486267" r:id="rId9"/>
    <p:sldLayoutId id="2147486268" r:id="rId10"/>
    <p:sldLayoutId id="21474862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205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1196CB-FC22-415C-B020-8695FF2F0D69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A2F1CF46-F3B0-4906-B5AB-14394185D8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70" r:id="rId1"/>
    <p:sldLayoutId id="2147486271" r:id="rId2"/>
    <p:sldLayoutId id="2147486272" r:id="rId3"/>
    <p:sldLayoutId id="2147486273" r:id="rId4"/>
    <p:sldLayoutId id="2147486274" r:id="rId5"/>
    <p:sldLayoutId id="2147486275" r:id="rId6"/>
    <p:sldLayoutId id="2147486276" r:id="rId7"/>
    <p:sldLayoutId id="2147486277" r:id="rId8"/>
    <p:sldLayoutId id="2147486278" r:id="rId9"/>
    <p:sldLayoutId id="2147486279" r:id="rId10"/>
    <p:sldLayoutId id="21474862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3075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E186AC11-BE48-4770-8595-E4C194B1ACDE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4CF8821-62E4-4695-BDA8-F0DE3E673C9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81" r:id="rId1"/>
    <p:sldLayoutId id="2147486282" r:id="rId2"/>
    <p:sldLayoutId id="2147486283" r:id="rId3"/>
    <p:sldLayoutId id="2147486284" r:id="rId4"/>
    <p:sldLayoutId id="2147486285" r:id="rId5"/>
    <p:sldLayoutId id="2147486286" r:id="rId6"/>
    <p:sldLayoutId id="2147486287" r:id="rId7"/>
    <p:sldLayoutId id="2147486288" r:id="rId8"/>
    <p:sldLayoutId id="2147486289" r:id="rId9"/>
    <p:sldLayoutId id="2147486290" r:id="rId10"/>
    <p:sldLayoutId id="21474862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4099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5C795141-17A3-4FA1-8822-5EB0B07C3B27}" type="datetimeFigureOut">
              <a:rPr lang="pl-PL"/>
              <a:pPr>
                <a:defRPr/>
              </a:pPr>
              <a:t>30.11.2020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653903C-10C9-410C-A56C-EB21940D35A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92" r:id="rId1"/>
    <p:sldLayoutId id="2147486293" r:id="rId2"/>
    <p:sldLayoutId id="2147486294" r:id="rId3"/>
    <p:sldLayoutId id="2147486295" r:id="rId4"/>
    <p:sldLayoutId id="2147486296" r:id="rId5"/>
    <p:sldLayoutId id="2147486297" r:id="rId6"/>
    <p:sldLayoutId id="2147486298" r:id="rId7"/>
    <p:sldLayoutId id="2147486299" r:id="rId8"/>
    <p:sldLayoutId id="2147486300" r:id="rId9"/>
    <p:sldLayoutId id="2147486301" r:id="rId10"/>
    <p:sldLayoutId id="2147486302" r:id="rId11"/>
    <p:sldLayoutId id="214748631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4638"/>
            <a:ext cx="8232775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683" tIns="26683" rIns="26683" bIns="26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Calibri" pitchFamily="34" charset="0"/>
              </a:rPr>
              <a:t>Click to edit Master title style</a:t>
            </a:r>
          </a:p>
        </p:txBody>
      </p:sp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78838" y="6494463"/>
            <a:ext cx="207962" cy="222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64059" tIns="32021" rIns="64059" bIns="32021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878787"/>
                </a:solidFill>
                <a:latin typeface="Calibri" pitchFamily="34" charset="0"/>
                <a:cs typeface="ヒラギノ角ゴ ProN W3"/>
                <a:sym typeface="Calibri" pitchFamily="34" charset="0"/>
              </a:defRPr>
            </a:lvl1pPr>
          </a:lstStyle>
          <a:p>
            <a:pPr>
              <a:defRPr/>
            </a:pPr>
            <a:fld id="{4574C4C1-641B-4A68-8A27-ABA6A7BCE12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03" r:id="rId1"/>
    <p:sldLayoutId id="2147486304" r:id="rId2"/>
    <p:sldLayoutId id="2147486305" r:id="rId3"/>
    <p:sldLayoutId id="2147486306" r:id="rId4"/>
    <p:sldLayoutId id="2147486307" r:id="rId5"/>
    <p:sldLayoutId id="2147486308" r:id="rId6"/>
    <p:sldLayoutId id="2147486309" r:id="rId7"/>
    <p:sldLayoutId id="2147486310" r:id="rId8"/>
    <p:sldLayoutId id="2147486311" r:id="rId9"/>
    <p:sldLayoutId id="2147486312" r:id="rId10"/>
    <p:sldLayoutId id="2147486313" r:id="rId11"/>
    <p:sldLayoutId id="2147486315" r:id="rId12"/>
  </p:sldLayoutIdLst>
  <p:transition spd="slow"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5pPr>
      <a:lvl6pPr marL="32026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64054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96082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128109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titleStyle>
    <p:bodyStyle>
      <a:lvl1pPr marL="239713" indent="-239713" algn="l" rtl="0" eaLnBrk="0" fontAlgn="base" hangingPunct="0"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519113" indent="-200025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7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800100" indent="-158750" algn="l" rtl="0" eaLnBrk="0" fontAlgn="base" hangingPunct="0">
        <a:spcBef>
          <a:spcPts val="563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120775" indent="-158750" algn="l" rtl="0" eaLnBrk="0" fontAlgn="base" hangingPunct="0">
        <a:spcBef>
          <a:spcPts val="488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1439863" indent="-158750" algn="l" rtl="0" eaLnBrk="0" fontAlgn="base" hangingPunct="0">
        <a:spcBef>
          <a:spcPts val="488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1761535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081786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2402070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2722327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pl-PL"/>
      </a:defPPr>
      <a:lvl1pPr marL="0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0263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0541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0825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1093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1378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1642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1922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2200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9.png"/><Relationship Id="rId21" Type="http://schemas.openxmlformats.org/officeDocument/2006/relationships/image" Target="../media/image56.png"/><Relationship Id="rId7" Type="http://schemas.openxmlformats.org/officeDocument/2006/relationships/image" Target="../media/image43.png"/><Relationship Id="rId12" Type="http://schemas.openxmlformats.org/officeDocument/2006/relationships/image" Target="../media/image28.png"/><Relationship Id="rId17" Type="http://schemas.openxmlformats.org/officeDocument/2006/relationships/image" Target="../media/image52.png"/><Relationship Id="rId2" Type="http://schemas.openxmlformats.org/officeDocument/2006/relationships/image" Target="../media/image38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10" Type="http://schemas.openxmlformats.org/officeDocument/2006/relationships/image" Target="../media/image46.png"/><Relationship Id="rId19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://www.bialystok.pl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pakarier.org/" TargetMode="External"/><Relationship Id="rId2" Type="http://schemas.openxmlformats.org/officeDocument/2006/relationships/hyperlink" Target="http://www.bialystok.pl/" TargetMode="Externa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71.png"/><Relationship Id="rId4" Type="http://schemas.openxmlformats.org/officeDocument/2006/relationships/hyperlink" Target="https://psz.praca.gov.pl/rynek-pracy/bazy-danych/klasyfikacja-zawodow-i-specjalnosci/wyszukiwarka-opisow-zawodow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75F55"/>
            </a:gs>
            <a:gs pos="28999">
              <a:srgbClr val="775F55"/>
            </a:gs>
            <a:gs pos="50000">
              <a:srgbClr val="D2E2F2"/>
            </a:gs>
            <a:gs pos="100000">
              <a:srgbClr val="E9F0F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pole tekstowe 2"/>
          <p:cNvSpPr txBox="1">
            <a:spLocks noChangeArrowheads="1"/>
          </p:cNvSpPr>
          <p:nvPr/>
        </p:nvSpPr>
        <p:spPr bwMode="auto">
          <a:xfrm>
            <a:off x="215900" y="4643438"/>
            <a:ext cx="89281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3600" b="1">
                <a:solidFill>
                  <a:srgbClr val="008080"/>
                </a:solidFill>
                <a:latin typeface="Tempus Sans ITC" pitchFamily="82" charset="0"/>
                <a:ea typeface="Arabic Typesetting"/>
                <a:cs typeface="Arabic Typesetting"/>
              </a:rPr>
              <a:t>Jak wybrać przyszłą szkołę i zawód?</a:t>
            </a:r>
            <a:endParaRPr lang="pl-PL" sz="1000" b="1">
              <a:solidFill>
                <a:srgbClr val="008080"/>
              </a:solidFill>
              <a:latin typeface="Tempus Sans ITC" pitchFamily="82" charset="0"/>
              <a:ea typeface="Arabic Typesetting"/>
              <a:cs typeface="Arabic Typesetting"/>
            </a:endParaRPr>
          </a:p>
          <a:p>
            <a:pPr algn="ctr"/>
            <a:endParaRPr lang="pl-PL" sz="2000" b="1">
              <a:solidFill>
                <a:srgbClr val="A63850"/>
              </a:solidFill>
              <a:latin typeface="Tempus Sans ITC" pitchFamily="82" charset="0"/>
              <a:ea typeface="Arabic Typesetting"/>
              <a:cs typeface="Arabic Typesetting"/>
            </a:endParaRPr>
          </a:p>
          <a:p>
            <a:pPr algn="ctr"/>
            <a:r>
              <a:rPr lang="pl-PL" sz="4400" b="1">
                <a:solidFill>
                  <a:srgbClr val="008080"/>
                </a:solidFill>
                <a:latin typeface="Tempus Sans ITC" pitchFamily="82" charset="0"/>
                <a:ea typeface="Arabic Typesetting"/>
                <a:cs typeface="Arabic Typesetting"/>
              </a:rPr>
              <a:t>Różne ścieżki kariery edukacyjnej</a:t>
            </a:r>
            <a:endParaRPr lang="pl-PL" sz="2100">
              <a:solidFill>
                <a:srgbClr val="008080"/>
              </a:solidFill>
              <a:latin typeface="DFKai-SB"/>
              <a:ea typeface="DFKai-SB"/>
              <a:cs typeface="DFKai-SB"/>
            </a:endParaRPr>
          </a:p>
        </p:txBody>
      </p:sp>
      <p:pic>
        <p:nvPicPr>
          <p:cNvPr id="8195" name="Picture 2" descr="question-mark-3839456_960_7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000107"/>
            <a:ext cx="4857784" cy="324305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6" name="Obraz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"/>
            <a:ext cx="2024062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rgbClr val="FFFFFF">
                <a:alpha val="76000"/>
              </a:srgb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ole tekstowe 2"/>
          <p:cNvSpPr txBox="1">
            <a:spLocks noChangeArrowheads="1"/>
          </p:cNvSpPr>
          <p:nvPr/>
        </p:nvSpPr>
        <p:spPr bwMode="auto">
          <a:xfrm>
            <a:off x="142875" y="4857750"/>
            <a:ext cx="878681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 sz="2400" b="1">
                <a:solidFill>
                  <a:srgbClr val="0070C0"/>
                </a:solidFill>
                <a:latin typeface="Segoe Script"/>
                <a:ea typeface="Arabic Typesetting"/>
                <a:cs typeface="Arabic Typesetting"/>
              </a:rPr>
              <a:t>Wasi  rodzice i bliskie Wam osoby mogą być dla was bardzo cennym źródłem informacji  i wsparcia. Rozmawiajcie z nimi o swoich planach edukacyjno-zawodowych i rozważcie ich wskazówki. </a:t>
            </a:r>
            <a:endParaRPr lang="pl-PL" sz="2400">
              <a:solidFill>
                <a:srgbClr val="0070C0"/>
              </a:solidFill>
              <a:latin typeface="Segoe Script"/>
              <a:ea typeface="DFKai-SB"/>
              <a:cs typeface="DFKai-SB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l="1042" r="1041"/>
          <a:stretch>
            <a:fillRect/>
          </a:stretch>
        </p:blipFill>
        <p:spPr bwMode="auto">
          <a:xfrm>
            <a:off x="2643174" y="857232"/>
            <a:ext cx="3857652" cy="3939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0" name="pole tekstowe 4"/>
          <p:cNvSpPr txBox="1">
            <a:spLocks noChangeArrowheads="1"/>
          </p:cNvSpPr>
          <p:nvPr/>
        </p:nvSpPr>
        <p:spPr bwMode="auto">
          <a:xfrm>
            <a:off x="214313" y="428625"/>
            <a:ext cx="278606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DRODZY </a:t>
            </a:r>
          </a:p>
          <a:p>
            <a:pPr algn="ctr">
              <a:defRPr/>
            </a:pPr>
            <a:r>
              <a:rPr lang="pl-PL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UCZNIOWIE</a:t>
            </a:r>
            <a:endParaRPr lang="pl-PL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10"/>
          <p:cNvSpPr txBox="1">
            <a:spLocks noChangeArrowheads="1"/>
          </p:cNvSpPr>
          <p:nvPr/>
        </p:nvSpPr>
        <p:spPr bwMode="auto">
          <a:xfrm>
            <a:off x="-214313" y="1571625"/>
            <a:ext cx="5886451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454150" eaLnBrk="0" hangingPunct="0">
              <a:spcBef>
                <a:spcPts val="13"/>
              </a:spcBef>
              <a:defRPr/>
            </a:pPr>
            <a:r>
              <a:rPr lang="pl-PL" sz="8000" dirty="0">
                <a:solidFill>
                  <a:srgbClr val="0070C0"/>
                </a:solidFill>
                <a:latin typeface="Cambria Math" pitchFamily="18" charset="0"/>
                <a:ea typeface="Cambria Math" pitchFamily="18" charset="0"/>
                <a:cs typeface="Carlito"/>
              </a:rPr>
              <a:t>4 ETAPY </a:t>
            </a:r>
          </a:p>
          <a:p>
            <a:pPr marL="1260000" eaLnBrk="0" hangingPunct="0">
              <a:lnSpc>
                <a:spcPct val="160000"/>
              </a:lnSpc>
              <a:defRPr/>
            </a:pPr>
            <a:r>
              <a:rPr lang="pl-PL" sz="3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  <a:cs typeface="Carlito"/>
              </a:rPr>
              <a:t>Planowania przyszłości edukacyjno-zawodowej</a:t>
            </a:r>
          </a:p>
        </p:txBody>
      </p:sp>
      <p:grpSp>
        <p:nvGrpSpPr>
          <p:cNvPr id="10243" name="object 11"/>
          <p:cNvGrpSpPr>
            <a:grpSpLocks/>
          </p:cNvGrpSpPr>
          <p:nvPr/>
        </p:nvGrpSpPr>
        <p:grpSpPr bwMode="auto">
          <a:xfrm>
            <a:off x="6072188" y="1000125"/>
            <a:ext cx="2617787" cy="4071938"/>
            <a:chOff x="5425437" y="2526157"/>
            <a:chExt cx="2974975" cy="3870325"/>
          </a:xfrm>
        </p:grpSpPr>
        <p:sp>
          <p:nvSpPr>
            <p:cNvPr id="10245" name="object 12"/>
            <p:cNvSpPr>
              <a:spLocks noChangeArrowheads="1"/>
            </p:cNvSpPr>
            <p:nvPr/>
          </p:nvSpPr>
          <p:spPr bwMode="auto">
            <a:xfrm>
              <a:off x="5425437" y="5472683"/>
              <a:ext cx="2974852" cy="923543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0246" name="object 13"/>
            <p:cNvSpPr>
              <a:spLocks noChangeArrowheads="1"/>
            </p:cNvSpPr>
            <p:nvPr/>
          </p:nvSpPr>
          <p:spPr bwMode="auto">
            <a:xfrm>
              <a:off x="5436108" y="2526157"/>
              <a:ext cx="2954020" cy="2952750"/>
            </a:xfrm>
            <a:custGeom>
              <a:avLst/>
              <a:gdLst>
                <a:gd name="T0" fmla="*/ 0 w 2954020"/>
                <a:gd name="T1" fmla="*/ 0 h 2952750"/>
                <a:gd name="T2" fmla="*/ 2954020 w 2954020"/>
                <a:gd name="T3" fmla="*/ 2952750 h 2952750"/>
              </a:gdLst>
              <a:ahLst/>
              <a:cxnLst/>
              <a:rect l="T0" t="T1" r="T2" b="T3"/>
              <a:pathLst>
                <a:path w="2954020" h="2952750">
                  <a:moveTo>
                    <a:pt x="2700273" y="0"/>
                  </a:moveTo>
                  <a:lnTo>
                    <a:pt x="253745" y="0"/>
                  </a:lnTo>
                  <a:lnTo>
                    <a:pt x="208116" y="4085"/>
                  </a:lnTo>
                  <a:lnTo>
                    <a:pt x="165178" y="15867"/>
                  </a:lnTo>
                  <a:lnTo>
                    <a:pt x="125645" y="34628"/>
                  </a:lnTo>
                  <a:lnTo>
                    <a:pt x="90232" y="59655"/>
                  </a:lnTo>
                  <a:lnTo>
                    <a:pt x="59655" y="90232"/>
                  </a:lnTo>
                  <a:lnTo>
                    <a:pt x="34628" y="125645"/>
                  </a:lnTo>
                  <a:lnTo>
                    <a:pt x="15867" y="165178"/>
                  </a:lnTo>
                  <a:lnTo>
                    <a:pt x="4085" y="208116"/>
                  </a:lnTo>
                  <a:lnTo>
                    <a:pt x="0" y="253745"/>
                  </a:lnTo>
                  <a:lnTo>
                    <a:pt x="0" y="2698622"/>
                  </a:lnTo>
                  <a:lnTo>
                    <a:pt x="4085" y="2744218"/>
                  </a:lnTo>
                  <a:lnTo>
                    <a:pt x="15867" y="2787139"/>
                  </a:lnTo>
                  <a:lnTo>
                    <a:pt x="34628" y="2826667"/>
                  </a:lnTo>
                  <a:lnTo>
                    <a:pt x="59655" y="2862084"/>
                  </a:lnTo>
                  <a:lnTo>
                    <a:pt x="90232" y="2892671"/>
                  </a:lnTo>
                  <a:lnTo>
                    <a:pt x="125645" y="2917712"/>
                  </a:lnTo>
                  <a:lnTo>
                    <a:pt x="165178" y="2936487"/>
                  </a:lnTo>
                  <a:lnTo>
                    <a:pt x="208116" y="2948278"/>
                  </a:lnTo>
                  <a:lnTo>
                    <a:pt x="253745" y="2952368"/>
                  </a:lnTo>
                  <a:lnTo>
                    <a:pt x="2700273" y="2952368"/>
                  </a:lnTo>
                  <a:lnTo>
                    <a:pt x="2745869" y="2948278"/>
                  </a:lnTo>
                  <a:lnTo>
                    <a:pt x="2788790" y="2936487"/>
                  </a:lnTo>
                  <a:lnTo>
                    <a:pt x="2828318" y="2917712"/>
                  </a:lnTo>
                  <a:lnTo>
                    <a:pt x="2863735" y="2892671"/>
                  </a:lnTo>
                  <a:lnTo>
                    <a:pt x="2894322" y="2862084"/>
                  </a:lnTo>
                  <a:lnTo>
                    <a:pt x="2919363" y="2826667"/>
                  </a:lnTo>
                  <a:lnTo>
                    <a:pt x="2938138" y="2787139"/>
                  </a:lnTo>
                  <a:lnTo>
                    <a:pt x="2949929" y="2744218"/>
                  </a:lnTo>
                  <a:lnTo>
                    <a:pt x="2954019" y="2698622"/>
                  </a:lnTo>
                  <a:lnTo>
                    <a:pt x="2954019" y="253745"/>
                  </a:lnTo>
                  <a:lnTo>
                    <a:pt x="2949929" y="208116"/>
                  </a:lnTo>
                  <a:lnTo>
                    <a:pt x="2938138" y="165178"/>
                  </a:lnTo>
                  <a:lnTo>
                    <a:pt x="2919363" y="125645"/>
                  </a:lnTo>
                  <a:lnTo>
                    <a:pt x="2894322" y="90232"/>
                  </a:lnTo>
                  <a:lnTo>
                    <a:pt x="2863735" y="59655"/>
                  </a:lnTo>
                  <a:lnTo>
                    <a:pt x="2828318" y="34628"/>
                  </a:lnTo>
                  <a:lnTo>
                    <a:pt x="2788790" y="15867"/>
                  </a:lnTo>
                  <a:lnTo>
                    <a:pt x="2745869" y="4085"/>
                  </a:lnTo>
                  <a:lnTo>
                    <a:pt x="2700273" y="0"/>
                  </a:lnTo>
                  <a:close/>
                </a:path>
              </a:pathLst>
            </a:custGeom>
            <a:solidFill>
              <a:srgbClr val="ECECE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0247" name="object 14"/>
            <p:cNvSpPr>
              <a:spLocks noChangeArrowheads="1"/>
            </p:cNvSpPr>
            <p:nvPr/>
          </p:nvSpPr>
          <p:spPr bwMode="auto">
            <a:xfrm>
              <a:off x="5436108" y="2526157"/>
              <a:ext cx="2954019" cy="2952368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10244" name="object 15"/>
          <p:cNvSpPr>
            <a:spLocks noChangeArrowheads="1"/>
          </p:cNvSpPr>
          <p:nvPr/>
        </p:nvSpPr>
        <p:spPr bwMode="auto">
          <a:xfrm>
            <a:off x="3286125" y="5643563"/>
            <a:ext cx="2351088" cy="5810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10"/>
          <p:cNvSpPr txBox="1">
            <a:spLocks noChangeArrowheads="1"/>
          </p:cNvSpPr>
          <p:nvPr/>
        </p:nvSpPr>
        <p:spPr bwMode="auto">
          <a:xfrm>
            <a:off x="1643063" y="2268538"/>
            <a:ext cx="4000500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2555" rIns="0" bIns="0">
            <a:spAutoFit/>
          </a:bodyPr>
          <a:lstStyle/>
          <a:p>
            <a:pPr marL="298450" indent="-285750" eaLnBrk="0" hangingPunct="0">
              <a:spcBef>
                <a:spcPts val="963"/>
              </a:spcBef>
              <a:buFont typeface="Arial" pitchFamily="34" charset="0"/>
              <a:buChar char="•"/>
              <a:tabLst>
                <a:tab pos="29845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zainteresowania</a:t>
            </a:r>
          </a:p>
          <a:p>
            <a:pPr marL="298450" indent="-285750" eaLnBrk="0" hangingPunct="0">
              <a:spcBef>
                <a:spcPts val="875"/>
              </a:spcBef>
              <a:buFont typeface="Arial" pitchFamily="34" charset="0"/>
              <a:buChar char="•"/>
              <a:tabLst>
                <a:tab pos="29845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umiejętności</a:t>
            </a:r>
          </a:p>
          <a:p>
            <a:pPr marL="298450" indent="-285750" eaLnBrk="0" hangingPunct="0">
              <a:spcBef>
                <a:spcPts val="863"/>
              </a:spcBef>
              <a:buFont typeface="Arial" pitchFamily="34" charset="0"/>
              <a:buChar char="•"/>
              <a:tabLst>
                <a:tab pos="29845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uzdolnienia</a:t>
            </a:r>
          </a:p>
          <a:p>
            <a:pPr marL="298450" indent="-285750" eaLnBrk="0" hangingPunct="0">
              <a:spcBef>
                <a:spcPts val="863"/>
              </a:spcBef>
              <a:buFont typeface="Arial" pitchFamily="34" charset="0"/>
              <a:buChar char="•"/>
              <a:tabLst>
                <a:tab pos="29845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predyspozycje zawodowe</a:t>
            </a:r>
          </a:p>
          <a:p>
            <a:pPr marL="298450" indent="-285750" eaLnBrk="0" hangingPunct="0">
              <a:spcBef>
                <a:spcPts val="863"/>
              </a:spcBef>
              <a:buFont typeface="Arial" pitchFamily="34" charset="0"/>
              <a:buChar char="•"/>
              <a:tabLst>
                <a:tab pos="29845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osobowość/ temperament</a:t>
            </a:r>
          </a:p>
          <a:p>
            <a:pPr marL="298450" indent="-285750" eaLnBrk="0" hangingPunct="0">
              <a:spcBef>
                <a:spcPts val="863"/>
              </a:spcBef>
              <a:buFont typeface="Arial" pitchFamily="34" charset="0"/>
              <a:buChar char="•"/>
              <a:tabLst>
                <a:tab pos="29845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wiedza szkolna </a:t>
            </a:r>
          </a:p>
          <a:p>
            <a:pPr marL="298450" indent="-285750" eaLnBrk="0" hangingPunct="0">
              <a:spcBef>
                <a:spcPts val="863"/>
              </a:spcBef>
              <a:buFont typeface="Arial" pitchFamily="34" charset="0"/>
              <a:buChar char="•"/>
              <a:tabLst>
                <a:tab pos="29845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stan zdrowia</a:t>
            </a:r>
          </a:p>
        </p:txBody>
      </p:sp>
      <p:sp>
        <p:nvSpPr>
          <p:cNvPr id="11267" name="object 11"/>
          <p:cNvSpPr>
            <a:spLocks noChangeArrowheads="1"/>
          </p:cNvSpPr>
          <p:nvPr/>
        </p:nvSpPr>
        <p:spPr bwMode="auto">
          <a:xfrm>
            <a:off x="214313" y="857250"/>
            <a:ext cx="2286000" cy="10080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8625" y="1143000"/>
            <a:ext cx="1500188" cy="290513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 eaLnBrk="0" fontAlgn="auto" hangingPunct="0">
              <a:spcBef>
                <a:spcPts val="105"/>
              </a:spcBef>
              <a:spcAft>
                <a:spcPts val="0"/>
              </a:spcAft>
              <a:defRPr/>
            </a:pPr>
            <a:r>
              <a:rPr b="1" spc="-55" dirty="0">
                <a:latin typeface="Times New Roman"/>
                <a:cs typeface="Times New Roman"/>
              </a:rPr>
              <a:t>Etap</a:t>
            </a:r>
            <a:r>
              <a:rPr b="1" spc="-70" dirty="0">
                <a:latin typeface="Times New Roman"/>
                <a:cs typeface="Times New Roman"/>
              </a:rPr>
              <a:t> </a:t>
            </a:r>
            <a:r>
              <a:rPr b="1" spc="-5" dirty="0">
                <a:latin typeface="Times New Roman"/>
                <a:cs typeface="Times New Roman"/>
              </a:rPr>
              <a:t>pierwszy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269" name="object 13"/>
          <p:cNvSpPr txBox="1">
            <a:spLocks noChangeArrowheads="1"/>
          </p:cNvSpPr>
          <p:nvPr/>
        </p:nvSpPr>
        <p:spPr bwMode="auto">
          <a:xfrm>
            <a:off x="2928938" y="857250"/>
            <a:ext cx="5786437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sz="3200" b="1">
                <a:solidFill>
                  <a:srgbClr val="0070C0"/>
                </a:solidFill>
                <a:latin typeface="Carlito"/>
                <a:ea typeface="Carlito"/>
                <a:cs typeface="Carlito"/>
              </a:rPr>
              <a:t>Poznanie własnych zasobów</a:t>
            </a:r>
          </a:p>
          <a:p>
            <a:pPr marL="12700" eaLnBrk="0" hangingPunct="0">
              <a:spcBef>
                <a:spcPts val="100"/>
              </a:spcBef>
            </a:pPr>
            <a:endParaRPr lang="pl-PL" sz="3200">
              <a:latin typeface="Carlito"/>
              <a:ea typeface="Carlito"/>
              <a:cs typeface="Carlito"/>
            </a:endParaRPr>
          </a:p>
        </p:txBody>
      </p:sp>
      <p:grpSp>
        <p:nvGrpSpPr>
          <p:cNvPr id="11270" name="object 14"/>
          <p:cNvGrpSpPr>
            <a:grpSpLocks/>
          </p:cNvGrpSpPr>
          <p:nvPr/>
        </p:nvGrpSpPr>
        <p:grpSpPr bwMode="auto">
          <a:xfrm>
            <a:off x="6289675" y="2565400"/>
            <a:ext cx="1965325" cy="2551113"/>
            <a:chOff x="6289547" y="2564892"/>
            <a:chExt cx="1965960" cy="2551430"/>
          </a:xfrm>
        </p:grpSpPr>
        <p:sp>
          <p:nvSpPr>
            <p:cNvPr id="11271" name="object 15"/>
            <p:cNvSpPr>
              <a:spLocks noChangeArrowheads="1"/>
            </p:cNvSpPr>
            <p:nvPr/>
          </p:nvSpPr>
          <p:spPr bwMode="auto">
            <a:xfrm>
              <a:off x="6289547" y="4503420"/>
              <a:ext cx="1965959" cy="61264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1272" name="object 16"/>
            <p:cNvSpPr>
              <a:spLocks noChangeArrowheads="1"/>
            </p:cNvSpPr>
            <p:nvPr/>
          </p:nvSpPr>
          <p:spPr bwMode="auto">
            <a:xfrm>
              <a:off x="6300215" y="2564892"/>
              <a:ext cx="1944370" cy="1944370"/>
            </a:xfrm>
            <a:custGeom>
              <a:avLst/>
              <a:gdLst>
                <a:gd name="T0" fmla="*/ 0 w 1944370"/>
                <a:gd name="T1" fmla="*/ 0 h 1944370"/>
                <a:gd name="T2" fmla="*/ 1944370 w 1944370"/>
                <a:gd name="T3" fmla="*/ 1944370 h 1944370"/>
              </a:gdLst>
              <a:ahLst/>
              <a:cxnLst/>
              <a:rect l="T0" t="T1" r="T2" b="T3"/>
              <a:pathLst>
                <a:path w="1944370" h="1944370">
                  <a:moveTo>
                    <a:pt x="1777111" y="0"/>
                  </a:moveTo>
                  <a:lnTo>
                    <a:pt x="167005" y="0"/>
                  </a:lnTo>
                  <a:lnTo>
                    <a:pt x="122619" y="5968"/>
                  </a:lnTo>
                  <a:lnTo>
                    <a:pt x="82728" y="22812"/>
                  </a:lnTo>
                  <a:lnTo>
                    <a:pt x="48926" y="48942"/>
                  </a:lnTo>
                  <a:lnTo>
                    <a:pt x="22808" y="82766"/>
                  </a:lnTo>
                  <a:lnTo>
                    <a:pt x="5967" y="122693"/>
                  </a:lnTo>
                  <a:lnTo>
                    <a:pt x="0" y="167132"/>
                  </a:lnTo>
                  <a:lnTo>
                    <a:pt x="0" y="1777111"/>
                  </a:lnTo>
                  <a:lnTo>
                    <a:pt x="5967" y="1821549"/>
                  </a:lnTo>
                  <a:lnTo>
                    <a:pt x="22808" y="1861476"/>
                  </a:lnTo>
                  <a:lnTo>
                    <a:pt x="48926" y="1895300"/>
                  </a:lnTo>
                  <a:lnTo>
                    <a:pt x="82728" y="1921430"/>
                  </a:lnTo>
                  <a:lnTo>
                    <a:pt x="122619" y="1938274"/>
                  </a:lnTo>
                  <a:lnTo>
                    <a:pt x="167005" y="1944243"/>
                  </a:lnTo>
                  <a:lnTo>
                    <a:pt x="1777111" y="1944243"/>
                  </a:lnTo>
                  <a:lnTo>
                    <a:pt x="1821549" y="1938274"/>
                  </a:lnTo>
                  <a:lnTo>
                    <a:pt x="1861476" y="1921430"/>
                  </a:lnTo>
                  <a:lnTo>
                    <a:pt x="1895300" y="1895300"/>
                  </a:lnTo>
                  <a:lnTo>
                    <a:pt x="1921430" y="1861476"/>
                  </a:lnTo>
                  <a:lnTo>
                    <a:pt x="1938274" y="1821549"/>
                  </a:lnTo>
                  <a:lnTo>
                    <a:pt x="1944242" y="1777111"/>
                  </a:lnTo>
                  <a:lnTo>
                    <a:pt x="1944242" y="167132"/>
                  </a:lnTo>
                  <a:lnTo>
                    <a:pt x="1938274" y="122693"/>
                  </a:lnTo>
                  <a:lnTo>
                    <a:pt x="1921430" y="82766"/>
                  </a:lnTo>
                  <a:lnTo>
                    <a:pt x="1895300" y="48942"/>
                  </a:lnTo>
                  <a:lnTo>
                    <a:pt x="1861476" y="22812"/>
                  </a:lnTo>
                  <a:lnTo>
                    <a:pt x="1821549" y="5968"/>
                  </a:lnTo>
                  <a:lnTo>
                    <a:pt x="1777111" y="0"/>
                  </a:lnTo>
                  <a:close/>
                </a:path>
              </a:pathLst>
            </a:custGeom>
            <a:solidFill>
              <a:srgbClr val="ECECE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1273" name="object 17"/>
            <p:cNvSpPr>
              <a:spLocks noChangeArrowheads="1"/>
            </p:cNvSpPr>
            <p:nvPr/>
          </p:nvSpPr>
          <p:spPr bwMode="auto">
            <a:xfrm>
              <a:off x="6300215" y="2564892"/>
              <a:ext cx="1944242" cy="1944243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bject 10"/>
          <p:cNvSpPr txBox="1">
            <a:spLocks noChangeArrowheads="1"/>
          </p:cNvSpPr>
          <p:nvPr/>
        </p:nvSpPr>
        <p:spPr bwMode="auto">
          <a:xfrm>
            <a:off x="1571625" y="2214563"/>
            <a:ext cx="5072063" cy="416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355600" indent="-342900" eaLnBrk="0" hangingPunct="0">
              <a:spcBef>
                <a:spcPts val="100"/>
              </a:spcBef>
              <a:buFont typeface="Arial" pitchFamily="34" charset="0"/>
              <a:buChar char="•"/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informacje o zawodach,  kwalifikacjach</a:t>
            </a:r>
          </a:p>
          <a:p>
            <a:pPr marL="355600" indent="-3429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znaczenie pracy w życiu  człowieka</a:t>
            </a:r>
          </a:p>
          <a:p>
            <a:pPr marL="355600" indent="-3429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środowisko pracy</a:t>
            </a:r>
          </a:p>
          <a:p>
            <a:pPr marL="355600" indent="-3429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zadania i czynności zawodowe</a:t>
            </a:r>
          </a:p>
          <a:p>
            <a:pPr marL="355600" indent="-3429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możliwości zatrudnienia</a:t>
            </a:r>
          </a:p>
          <a:p>
            <a:pPr marL="355600" indent="-3429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zarobki</a:t>
            </a:r>
          </a:p>
          <a:p>
            <a:pPr marL="355600" indent="-3429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trendy zachodzące</a:t>
            </a:r>
          </a:p>
          <a:p>
            <a:pPr marL="355600" indent="-342900" eaLnBrk="0" hangingPunct="0">
              <a:tabLst>
                <a:tab pos="354013" algn="l"/>
                <a:tab pos="3556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we współczesnym świecie</a:t>
            </a:r>
          </a:p>
        </p:txBody>
      </p:sp>
      <p:sp>
        <p:nvSpPr>
          <p:cNvPr id="12291" name="object 11"/>
          <p:cNvSpPr>
            <a:spLocks noChangeArrowheads="1"/>
          </p:cNvSpPr>
          <p:nvPr/>
        </p:nvSpPr>
        <p:spPr bwMode="auto">
          <a:xfrm>
            <a:off x="285750" y="857250"/>
            <a:ext cx="1928813" cy="8572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1500" y="1143000"/>
            <a:ext cx="1214438" cy="260350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 eaLnBrk="0" fontAlgn="auto" hangingPunct="0">
              <a:spcBef>
                <a:spcPts val="105"/>
              </a:spcBef>
              <a:spcAft>
                <a:spcPts val="0"/>
              </a:spcAft>
              <a:defRPr/>
            </a:pPr>
            <a:r>
              <a:rPr sz="1600" b="1" spc="-55" dirty="0">
                <a:latin typeface="Times New Roman"/>
                <a:cs typeface="Times New Roman"/>
              </a:rPr>
              <a:t>Etap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spc="15" dirty="0">
                <a:latin typeface="Times New Roman"/>
                <a:cs typeface="Times New Roman"/>
              </a:rPr>
              <a:t>drugi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293" name="object 13"/>
          <p:cNvSpPr txBox="1">
            <a:spLocks noChangeArrowheads="1"/>
          </p:cNvSpPr>
          <p:nvPr/>
        </p:nvSpPr>
        <p:spPr bwMode="auto">
          <a:xfrm>
            <a:off x="2357438" y="928688"/>
            <a:ext cx="6273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sz="3000" b="1">
                <a:solidFill>
                  <a:srgbClr val="0070C0"/>
                </a:solidFill>
                <a:latin typeface="Carlito"/>
                <a:ea typeface="Carlito"/>
                <a:cs typeface="Carlito"/>
              </a:rPr>
              <a:t>Poznanie świata zawodów i rynku pracy</a:t>
            </a:r>
            <a:endParaRPr lang="pl-PL" sz="3000">
              <a:solidFill>
                <a:srgbClr val="0070C0"/>
              </a:solidFill>
              <a:latin typeface="Carlito"/>
              <a:ea typeface="Carlito"/>
              <a:cs typeface="Carlito"/>
            </a:endParaRPr>
          </a:p>
        </p:txBody>
      </p:sp>
      <p:grpSp>
        <p:nvGrpSpPr>
          <p:cNvPr id="12294" name="object 14"/>
          <p:cNvGrpSpPr>
            <a:grpSpLocks/>
          </p:cNvGrpSpPr>
          <p:nvPr/>
        </p:nvGrpSpPr>
        <p:grpSpPr bwMode="auto">
          <a:xfrm>
            <a:off x="6357938" y="2357438"/>
            <a:ext cx="2319337" cy="3157537"/>
            <a:chOff x="6437376" y="2924936"/>
            <a:chExt cx="1961514" cy="2585720"/>
          </a:xfrm>
        </p:grpSpPr>
        <p:sp>
          <p:nvSpPr>
            <p:cNvPr id="12295" name="object 15"/>
            <p:cNvSpPr>
              <a:spLocks noChangeArrowheads="1"/>
            </p:cNvSpPr>
            <p:nvPr/>
          </p:nvSpPr>
          <p:spPr bwMode="auto">
            <a:xfrm>
              <a:off x="6437376" y="4888987"/>
              <a:ext cx="1961388" cy="621312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2296" name="object 16"/>
            <p:cNvSpPr>
              <a:spLocks noChangeArrowheads="1"/>
            </p:cNvSpPr>
            <p:nvPr/>
          </p:nvSpPr>
          <p:spPr bwMode="auto">
            <a:xfrm>
              <a:off x="6444234" y="2924936"/>
              <a:ext cx="1944370" cy="1969770"/>
            </a:xfrm>
            <a:custGeom>
              <a:avLst/>
              <a:gdLst>
                <a:gd name="T0" fmla="*/ 0 w 1944370"/>
                <a:gd name="T1" fmla="*/ 0 h 1969770"/>
                <a:gd name="T2" fmla="*/ 1944370 w 1944370"/>
                <a:gd name="T3" fmla="*/ 1969770 h 1969770"/>
              </a:gdLst>
              <a:ahLst/>
              <a:cxnLst/>
              <a:rect l="T0" t="T1" r="T2" b="T3"/>
              <a:pathLst>
                <a:path w="1944370" h="1969770">
                  <a:moveTo>
                    <a:pt x="1777111" y="0"/>
                  </a:moveTo>
                  <a:lnTo>
                    <a:pt x="167005" y="0"/>
                  </a:lnTo>
                  <a:lnTo>
                    <a:pt x="122619" y="5968"/>
                  </a:lnTo>
                  <a:lnTo>
                    <a:pt x="82728" y="22812"/>
                  </a:lnTo>
                  <a:lnTo>
                    <a:pt x="48926" y="48942"/>
                  </a:lnTo>
                  <a:lnTo>
                    <a:pt x="22808" y="82766"/>
                  </a:lnTo>
                  <a:lnTo>
                    <a:pt x="5967" y="122693"/>
                  </a:lnTo>
                  <a:lnTo>
                    <a:pt x="0" y="167132"/>
                  </a:lnTo>
                  <a:lnTo>
                    <a:pt x="0" y="1802764"/>
                  </a:lnTo>
                  <a:lnTo>
                    <a:pt x="5967" y="1847150"/>
                  </a:lnTo>
                  <a:lnTo>
                    <a:pt x="22808" y="1887041"/>
                  </a:lnTo>
                  <a:lnTo>
                    <a:pt x="48926" y="1920843"/>
                  </a:lnTo>
                  <a:lnTo>
                    <a:pt x="82728" y="1946961"/>
                  </a:lnTo>
                  <a:lnTo>
                    <a:pt x="122619" y="1963802"/>
                  </a:lnTo>
                  <a:lnTo>
                    <a:pt x="167005" y="1969770"/>
                  </a:lnTo>
                  <a:lnTo>
                    <a:pt x="1777111" y="1969770"/>
                  </a:lnTo>
                  <a:lnTo>
                    <a:pt x="1821549" y="1963802"/>
                  </a:lnTo>
                  <a:lnTo>
                    <a:pt x="1861476" y="1946961"/>
                  </a:lnTo>
                  <a:lnTo>
                    <a:pt x="1895300" y="1920843"/>
                  </a:lnTo>
                  <a:lnTo>
                    <a:pt x="1921430" y="1887041"/>
                  </a:lnTo>
                  <a:lnTo>
                    <a:pt x="1938274" y="1847150"/>
                  </a:lnTo>
                  <a:lnTo>
                    <a:pt x="1944242" y="1802764"/>
                  </a:lnTo>
                  <a:lnTo>
                    <a:pt x="1944242" y="167132"/>
                  </a:lnTo>
                  <a:lnTo>
                    <a:pt x="1938274" y="122693"/>
                  </a:lnTo>
                  <a:lnTo>
                    <a:pt x="1921430" y="82766"/>
                  </a:lnTo>
                  <a:lnTo>
                    <a:pt x="1895300" y="48942"/>
                  </a:lnTo>
                  <a:lnTo>
                    <a:pt x="1861476" y="22812"/>
                  </a:lnTo>
                  <a:lnTo>
                    <a:pt x="1821549" y="5968"/>
                  </a:lnTo>
                  <a:lnTo>
                    <a:pt x="1777111" y="0"/>
                  </a:lnTo>
                  <a:close/>
                </a:path>
              </a:pathLst>
            </a:custGeom>
            <a:solidFill>
              <a:srgbClr val="ECECE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2297" name="object 17"/>
            <p:cNvSpPr>
              <a:spLocks noChangeArrowheads="1"/>
            </p:cNvSpPr>
            <p:nvPr/>
          </p:nvSpPr>
          <p:spPr bwMode="auto">
            <a:xfrm>
              <a:off x="6444234" y="2924936"/>
              <a:ext cx="1944242" cy="196977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10"/>
          <p:cNvSpPr txBox="1">
            <a:spLocks noChangeArrowheads="1"/>
          </p:cNvSpPr>
          <p:nvPr/>
        </p:nvSpPr>
        <p:spPr bwMode="auto">
          <a:xfrm>
            <a:off x="2071688" y="785813"/>
            <a:ext cx="684847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sz="2800" b="1">
                <a:solidFill>
                  <a:srgbClr val="0070C0"/>
                </a:solidFill>
                <a:latin typeface="Carlito"/>
                <a:ea typeface="Carlito"/>
                <a:cs typeface="Carlito"/>
              </a:rPr>
              <a:t>Rynek edukacyjny i uczenie się przez całe życie</a:t>
            </a:r>
            <a:endParaRPr lang="pl-PL" sz="2800">
              <a:solidFill>
                <a:srgbClr val="0070C0"/>
              </a:solidFill>
              <a:latin typeface="Carlito"/>
              <a:ea typeface="Carlito"/>
              <a:cs typeface="Carlito"/>
            </a:endParaRPr>
          </a:p>
        </p:txBody>
      </p:sp>
      <p:sp>
        <p:nvSpPr>
          <p:cNvPr id="13315" name="object 11"/>
          <p:cNvSpPr txBox="1">
            <a:spLocks noChangeArrowheads="1"/>
          </p:cNvSpPr>
          <p:nvPr/>
        </p:nvSpPr>
        <p:spPr bwMode="auto">
          <a:xfrm>
            <a:off x="1785938" y="2143125"/>
            <a:ext cx="461010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469900" indent="-457200" eaLnBrk="0" hangingPunct="0">
              <a:spcBef>
                <a:spcPts val="100"/>
              </a:spcBef>
              <a:buFont typeface="Arial" pitchFamily="34" charset="0"/>
              <a:buChar char="•"/>
              <a:tabLst>
                <a:tab pos="468313" algn="l"/>
                <a:tab pos="4699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oferta szkół ponadpodstawowych  i szkół wyższych</a:t>
            </a:r>
          </a:p>
          <a:p>
            <a:pPr marL="469900" indent="-4572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468313" algn="l"/>
                <a:tab pos="4699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kryteria rekrutacyjne</a:t>
            </a:r>
          </a:p>
          <a:p>
            <a:pPr marL="469900" indent="-4572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468313" algn="l"/>
                <a:tab pos="4699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system edukacji formalnej,  pozaformalnej i nieformalnej</a:t>
            </a:r>
          </a:p>
          <a:p>
            <a:pPr marL="469900" indent="-4572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468313" algn="l"/>
                <a:tab pos="4699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możliwości zdobycia kwalifikacji zawodowych</a:t>
            </a:r>
          </a:p>
          <a:p>
            <a:pPr marL="469900" indent="-457200" eaLnBrk="0" hangingPunct="0">
              <a:spcBef>
                <a:spcPts val="575"/>
              </a:spcBef>
              <a:buFont typeface="Arial" pitchFamily="34" charset="0"/>
              <a:buChar char="•"/>
              <a:tabLst>
                <a:tab pos="468313" algn="l"/>
                <a:tab pos="469900" algn="l"/>
              </a:tabLst>
            </a:pPr>
            <a:r>
              <a:rPr lang="pl-PL" sz="2400">
                <a:latin typeface="Carlito"/>
                <a:ea typeface="Carlito"/>
                <a:cs typeface="Carlito"/>
              </a:rPr>
              <a:t>uczenie się przez całe życie</a:t>
            </a:r>
          </a:p>
        </p:txBody>
      </p:sp>
      <p:sp>
        <p:nvSpPr>
          <p:cNvPr id="13316" name="object 12"/>
          <p:cNvSpPr>
            <a:spLocks noChangeArrowheads="1"/>
          </p:cNvSpPr>
          <p:nvPr/>
        </p:nvSpPr>
        <p:spPr bwMode="auto">
          <a:xfrm>
            <a:off x="214313" y="857250"/>
            <a:ext cx="1728787" cy="10080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625" y="1214438"/>
            <a:ext cx="1071563" cy="290512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 eaLnBrk="0" fontAlgn="auto" hangingPunct="0">
              <a:spcBef>
                <a:spcPts val="105"/>
              </a:spcBef>
              <a:spcAft>
                <a:spcPts val="0"/>
              </a:spcAft>
              <a:defRPr/>
            </a:pPr>
            <a:r>
              <a:rPr b="1" spc="-55" dirty="0">
                <a:latin typeface="Times New Roman"/>
                <a:cs typeface="Times New Roman"/>
              </a:rPr>
              <a:t>Etap</a:t>
            </a:r>
            <a:r>
              <a:rPr b="1" spc="-90" dirty="0">
                <a:latin typeface="Times New Roman"/>
                <a:cs typeface="Times New Roman"/>
              </a:rPr>
              <a:t> </a:t>
            </a:r>
            <a:r>
              <a:rPr b="1" spc="-10" dirty="0">
                <a:latin typeface="Times New Roman"/>
                <a:cs typeface="Times New Roman"/>
              </a:rPr>
              <a:t>trzeci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13318" name="object 14"/>
          <p:cNvGrpSpPr>
            <a:grpSpLocks/>
          </p:cNvGrpSpPr>
          <p:nvPr/>
        </p:nvGrpSpPr>
        <p:grpSpPr bwMode="auto">
          <a:xfrm>
            <a:off x="6572250" y="2428875"/>
            <a:ext cx="1982788" cy="2646363"/>
            <a:chOff x="6704069" y="2852927"/>
            <a:chExt cx="1983105" cy="2646680"/>
          </a:xfrm>
        </p:grpSpPr>
        <p:sp>
          <p:nvSpPr>
            <p:cNvPr id="13319" name="object 15"/>
            <p:cNvSpPr>
              <a:spLocks noChangeArrowheads="1"/>
            </p:cNvSpPr>
            <p:nvPr/>
          </p:nvSpPr>
          <p:spPr bwMode="auto">
            <a:xfrm>
              <a:off x="6704069" y="4863086"/>
              <a:ext cx="1982734" cy="63599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3320" name="object 16"/>
            <p:cNvSpPr>
              <a:spLocks noChangeArrowheads="1"/>
            </p:cNvSpPr>
            <p:nvPr/>
          </p:nvSpPr>
          <p:spPr bwMode="auto">
            <a:xfrm>
              <a:off x="6710299" y="2852927"/>
              <a:ext cx="1966595" cy="2016760"/>
            </a:xfrm>
            <a:custGeom>
              <a:avLst/>
              <a:gdLst>
                <a:gd name="T0" fmla="*/ 0 w 1966595"/>
                <a:gd name="T1" fmla="*/ 0 h 2016760"/>
                <a:gd name="T2" fmla="*/ 1966595 w 1966595"/>
                <a:gd name="T3" fmla="*/ 2016760 h 2016760"/>
              </a:gdLst>
              <a:ahLst/>
              <a:cxnLst/>
              <a:rect l="T0" t="T1" r="T2" b="T3"/>
              <a:pathLst>
                <a:path w="1966595" h="2016760">
                  <a:moveTo>
                    <a:pt x="1797177" y="0"/>
                  </a:moveTo>
                  <a:lnTo>
                    <a:pt x="168909" y="0"/>
                  </a:lnTo>
                  <a:lnTo>
                    <a:pt x="123986" y="6038"/>
                  </a:lnTo>
                  <a:lnTo>
                    <a:pt x="83631" y="23081"/>
                  </a:lnTo>
                  <a:lnTo>
                    <a:pt x="49450" y="49514"/>
                  </a:lnTo>
                  <a:lnTo>
                    <a:pt x="23048" y="83725"/>
                  </a:lnTo>
                  <a:lnTo>
                    <a:pt x="6029" y="124104"/>
                  </a:lnTo>
                  <a:lnTo>
                    <a:pt x="0" y="169037"/>
                  </a:lnTo>
                  <a:lnTo>
                    <a:pt x="0" y="1847215"/>
                  </a:lnTo>
                  <a:lnTo>
                    <a:pt x="6029" y="1892147"/>
                  </a:lnTo>
                  <a:lnTo>
                    <a:pt x="23048" y="1932526"/>
                  </a:lnTo>
                  <a:lnTo>
                    <a:pt x="49450" y="1966737"/>
                  </a:lnTo>
                  <a:lnTo>
                    <a:pt x="83631" y="1993170"/>
                  </a:lnTo>
                  <a:lnTo>
                    <a:pt x="123986" y="2010213"/>
                  </a:lnTo>
                  <a:lnTo>
                    <a:pt x="168909" y="2016252"/>
                  </a:lnTo>
                  <a:lnTo>
                    <a:pt x="1797177" y="2016252"/>
                  </a:lnTo>
                  <a:lnTo>
                    <a:pt x="1842109" y="2010213"/>
                  </a:lnTo>
                  <a:lnTo>
                    <a:pt x="1882488" y="1993170"/>
                  </a:lnTo>
                  <a:lnTo>
                    <a:pt x="1916699" y="1966737"/>
                  </a:lnTo>
                  <a:lnTo>
                    <a:pt x="1943132" y="1932526"/>
                  </a:lnTo>
                  <a:lnTo>
                    <a:pt x="1960175" y="1892147"/>
                  </a:lnTo>
                  <a:lnTo>
                    <a:pt x="1966214" y="1847215"/>
                  </a:lnTo>
                  <a:lnTo>
                    <a:pt x="1966214" y="169037"/>
                  </a:lnTo>
                  <a:lnTo>
                    <a:pt x="1960175" y="124104"/>
                  </a:lnTo>
                  <a:lnTo>
                    <a:pt x="1943132" y="83725"/>
                  </a:lnTo>
                  <a:lnTo>
                    <a:pt x="1916699" y="49514"/>
                  </a:lnTo>
                  <a:lnTo>
                    <a:pt x="1882488" y="23081"/>
                  </a:lnTo>
                  <a:lnTo>
                    <a:pt x="1842109" y="6038"/>
                  </a:lnTo>
                  <a:lnTo>
                    <a:pt x="1797177" y="0"/>
                  </a:lnTo>
                  <a:close/>
                </a:path>
              </a:pathLst>
            </a:custGeom>
            <a:solidFill>
              <a:srgbClr val="ECECEC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3321" name="object 17"/>
            <p:cNvSpPr>
              <a:spLocks noChangeArrowheads="1"/>
            </p:cNvSpPr>
            <p:nvPr/>
          </p:nvSpPr>
          <p:spPr bwMode="auto">
            <a:xfrm>
              <a:off x="6710299" y="2852927"/>
              <a:ext cx="1966214" cy="201625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bject 10"/>
          <p:cNvSpPr txBox="1">
            <a:spLocks noChangeArrowheads="1"/>
          </p:cNvSpPr>
          <p:nvPr/>
        </p:nvSpPr>
        <p:spPr bwMode="auto">
          <a:xfrm>
            <a:off x="357188" y="500063"/>
            <a:ext cx="8072437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708025" algn="ctr" eaLnBrk="0" hangingPunct="0">
              <a:spcBef>
                <a:spcPts val="100"/>
              </a:spcBef>
            </a:pPr>
            <a:r>
              <a:rPr lang="pl-PL" sz="2400" b="1">
                <a:solidFill>
                  <a:srgbClr val="0070C0"/>
                </a:solidFill>
                <a:latin typeface="Carlito"/>
                <a:ea typeface="Carlito"/>
                <a:cs typeface="Carlito"/>
              </a:rPr>
              <a:t>         Planowanie własnego rozwoju </a:t>
            </a:r>
          </a:p>
          <a:p>
            <a:pPr marL="708025" algn="ctr" eaLnBrk="0" hangingPunct="0">
              <a:spcBef>
                <a:spcPts val="100"/>
              </a:spcBef>
            </a:pPr>
            <a:r>
              <a:rPr lang="pl-PL" sz="2400" b="1">
                <a:solidFill>
                  <a:srgbClr val="0070C0"/>
                </a:solidFill>
                <a:latin typeface="Carlito"/>
                <a:ea typeface="Carlito"/>
                <a:cs typeface="Carlito"/>
              </a:rPr>
              <a:t>i           podejmowanie  decyzji edukacyjno-zawodowych</a:t>
            </a:r>
          </a:p>
          <a:p>
            <a:pPr marL="708025" eaLnBrk="0" hangingPunct="0">
              <a:spcBef>
                <a:spcPts val="100"/>
              </a:spcBef>
            </a:pPr>
            <a:endParaRPr lang="pl-PL" sz="2400">
              <a:latin typeface="Carlito"/>
              <a:ea typeface="Carlito"/>
              <a:cs typeface="Carlito"/>
            </a:endParaRPr>
          </a:p>
          <a:p>
            <a:pPr marL="708025" eaLnBrk="0" hangingPunct="0">
              <a:lnSpc>
                <a:spcPct val="120000"/>
              </a:lnSpc>
              <a:spcBef>
                <a:spcPts val="775"/>
              </a:spcBef>
              <a:buFont typeface="Arial" pitchFamily="34" charset="0"/>
              <a:buChar char="•"/>
            </a:pPr>
            <a:r>
              <a:rPr lang="pl-PL" sz="2400">
                <a:latin typeface="Carlito"/>
                <a:ea typeface="Carlito"/>
                <a:cs typeface="Carlito"/>
              </a:rPr>
              <a:t>określenie celów i planów  edukacyjno-zawodowych z uwzględnieniem własnych zasobów</a:t>
            </a:r>
          </a:p>
          <a:p>
            <a:pPr marL="708025" eaLnBrk="0" hangingPunct="0">
              <a:lnSpc>
                <a:spcPct val="120000"/>
              </a:lnSpc>
              <a:spcBef>
                <a:spcPts val="575"/>
              </a:spcBef>
              <a:buFont typeface="Arial" pitchFamily="34" charset="0"/>
              <a:buChar char="•"/>
            </a:pPr>
            <a:r>
              <a:rPr lang="pl-PL" sz="2400">
                <a:latin typeface="Carlito"/>
                <a:ea typeface="Carlito"/>
                <a:cs typeface="Carlito"/>
              </a:rPr>
              <a:t>planowanie ścieżki edukacyjno-zawodowej                z uwzględnieniem konsekwencji podjętych  wyborów</a:t>
            </a:r>
          </a:p>
          <a:p>
            <a:pPr marL="708025" eaLnBrk="0" hangingPunct="0">
              <a:spcBef>
                <a:spcPts val="1150"/>
              </a:spcBef>
              <a:buFont typeface="Arial" pitchFamily="34" charset="0"/>
              <a:buChar char="•"/>
            </a:pPr>
            <a:r>
              <a:rPr lang="pl-PL" sz="2400">
                <a:latin typeface="Carlito"/>
                <a:ea typeface="Carlito"/>
                <a:cs typeface="Carlito"/>
              </a:rPr>
              <a:t>osoby i instytucje wspomagające</a:t>
            </a:r>
          </a:p>
          <a:p>
            <a:pPr marL="708025" eaLnBrk="0" hangingPunct="0">
              <a:spcBef>
                <a:spcPts val="575"/>
              </a:spcBef>
            </a:pPr>
            <a:r>
              <a:rPr lang="pl-PL" sz="2400">
                <a:latin typeface="Carlito"/>
                <a:ea typeface="Carlito"/>
                <a:cs typeface="Carlito"/>
              </a:rPr>
              <a:t>planowanie ścieżki edukacyjno-zawodowej</a:t>
            </a:r>
          </a:p>
        </p:txBody>
      </p:sp>
      <p:sp>
        <p:nvSpPr>
          <p:cNvPr id="14339" name="object 11"/>
          <p:cNvSpPr>
            <a:spLocks noChangeArrowheads="1"/>
          </p:cNvSpPr>
          <p:nvPr/>
        </p:nvSpPr>
        <p:spPr bwMode="auto">
          <a:xfrm>
            <a:off x="285750" y="571500"/>
            <a:ext cx="1943100" cy="9366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0063" y="857250"/>
            <a:ext cx="1428750" cy="290513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 eaLnBrk="0" fontAlgn="auto" hangingPunct="0">
              <a:spcBef>
                <a:spcPts val="105"/>
              </a:spcBef>
              <a:spcAft>
                <a:spcPts val="0"/>
              </a:spcAft>
              <a:defRPr/>
            </a:pPr>
            <a:r>
              <a:rPr b="1" spc="-55" dirty="0">
                <a:latin typeface="Times New Roman"/>
                <a:cs typeface="Times New Roman"/>
              </a:rPr>
              <a:t>Etap</a:t>
            </a:r>
            <a:r>
              <a:rPr b="1" spc="-75" dirty="0">
                <a:latin typeface="Times New Roman"/>
                <a:cs typeface="Times New Roman"/>
              </a:rPr>
              <a:t> </a:t>
            </a:r>
            <a:r>
              <a:rPr b="1" spc="15" dirty="0">
                <a:latin typeface="Times New Roman"/>
                <a:cs typeface="Times New Roman"/>
              </a:rPr>
              <a:t>czwarty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790502"/>
            <a:ext cx="2597358" cy="2067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10"/>
          <p:cNvSpPr>
            <a:spLocks noChangeArrowheads="1"/>
          </p:cNvSpPr>
          <p:nvPr/>
        </p:nvSpPr>
        <p:spPr bwMode="auto">
          <a:xfrm>
            <a:off x="1357313" y="285750"/>
            <a:ext cx="6643687" cy="60007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5363" name="object 11"/>
          <p:cNvSpPr txBox="1">
            <a:spLocks noChangeArrowheads="1"/>
          </p:cNvSpPr>
          <p:nvPr/>
        </p:nvSpPr>
        <p:spPr bwMode="auto">
          <a:xfrm>
            <a:off x="4071938" y="2714625"/>
            <a:ext cx="7651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 indent="79375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Szkoła  policealna</a:t>
            </a:r>
            <a:endParaRPr lang="pl-PL" sz="1100">
              <a:latin typeface="Carlito"/>
              <a:ea typeface="Carlito"/>
              <a:cs typeface="Carlito"/>
            </a:endParaRPr>
          </a:p>
        </p:txBody>
      </p:sp>
      <p:sp>
        <p:nvSpPr>
          <p:cNvPr id="15364" name="object 12"/>
          <p:cNvSpPr txBox="1">
            <a:spLocks noChangeArrowheads="1"/>
          </p:cNvSpPr>
          <p:nvPr/>
        </p:nvSpPr>
        <p:spPr bwMode="auto">
          <a:xfrm>
            <a:off x="2643188" y="2786063"/>
            <a:ext cx="70008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 indent="79375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Szkoła  policealna</a:t>
            </a:r>
            <a:endParaRPr lang="pl-PL" sz="1100">
              <a:latin typeface="Carlito"/>
              <a:ea typeface="Carlito"/>
              <a:cs typeface="Carlito"/>
            </a:endParaRPr>
          </a:p>
        </p:txBody>
      </p:sp>
      <p:sp>
        <p:nvSpPr>
          <p:cNvPr id="15365" name="object 13"/>
          <p:cNvSpPr txBox="1">
            <a:spLocks noChangeArrowheads="1"/>
          </p:cNvSpPr>
          <p:nvPr/>
        </p:nvSpPr>
        <p:spPr bwMode="auto">
          <a:xfrm>
            <a:off x="4929188" y="3429000"/>
            <a:ext cx="1125537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276225" indent="-263525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Branżowa szkoła  I stopnia</a:t>
            </a:r>
            <a:endParaRPr lang="pl-PL" sz="1100">
              <a:latin typeface="Carlito"/>
              <a:ea typeface="Carlito"/>
              <a:cs typeface="Carlito"/>
            </a:endParaRPr>
          </a:p>
          <a:p>
            <a:pPr marL="276225" indent="-263525" eaLnBrk="0" hangingPunct="0">
              <a:spcBef>
                <a:spcPts val="600"/>
              </a:spcBef>
            </a:pPr>
            <a:r>
              <a:rPr lang="pl-PL" sz="900" b="1">
                <a:latin typeface="Carlito"/>
                <a:ea typeface="Carlito"/>
                <a:cs typeface="Carlito"/>
              </a:rPr>
              <a:t>3 lata nauki</a:t>
            </a:r>
            <a:endParaRPr lang="pl-PL" sz="900">
              <a:latin typeface="Carlito"/>
              <a:ea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71875" y="3500438"/>
            <a:ext cx="1000125" cy="490537"/>
          </a:xfrm>
          <a:prstGeom prst="rect">
            <a:avLst/>
          </a:prstGeom>
        </p:spPr>
        <p:txBody>
          <a:bodyPr lIns="0" tIns="104139" rIns="0" bIns="0">
            <a:spAutoFit/>
          </a:bodyPr>
          <a:lstStyle/>
          <a:p>
            <a:pPr marL="12700" eaLnBrk="0" fontAlgn="auto" hangingPunct="0">
              <a:spcBef>
                <a:spcPts val="819"/>
              </a:spcBef>
              <a:spcAft>
                <a:spcPts val="0"/>
              </a:spcAft>
              <a:defRPr/>
            </a:pPr>
            <a:r>
              <a:rPr sz="1100" b="1" spc="-5" dirty="0">
                <a:latin typeface="Carlito"/>
                <a:cs typeface="Carlito"/>
              </a:rPr>
              <a:t>Technikum</a:t>
            </a:r>
            <a:endParaRPr sz="1100">
              <a:latin typeface="Carlito"/>
              <a:cs typeface="Carlito"/>
            </a:endParaRPr>
          </a:p>
          <a:p>
            <a:pPr marL="116839" eaLnBrk="0" fontAlgn="auto" hangingPunct="0">
              <a:spcBef>
                <a:spcPts val="585"/>
              </a:spcBef>
              <a:spcAft>
                <a:spcPts val="0"/>
              </a:spcAft>
              <a:defRPr/>
            </a:pPr>
            <a:r>
              <a:rPr sz="900" b="1" dirty="0">
                <a:latin typeface="Carlito"/>
                <a:cs typeface="Carlito"/>
              </a:rPr>
              <a:t>5 </a:t>
            </a:r>
            <a:r>
              <a:rPr sz="900" b="1" spc="-5" dirty="0">
                <a:latin typeface="Carlito"/>
                <a:cs typeface="Carlito"/>
              </a:rPr>
              <a:t>lat</a:t>
            </a:r>
            <a:r>
              <a:rPr sz="900" b="1" spc="120" dirty="0">
                <a:latin typeface="Carlito"/>
                <a:cs typeface="Carlito"/>
              </a:rPr>
              <a:t> </a:t>
            </a:r>
            <a:r>
              <a:rPr sz="900" b="1" spc="-5" dirty="0">
                <a:latin typeface="Carlito"/>
                <a:cs typeface="Carlito"/>
              </a:rPr>
              <a:t>nauki</a:t>
            </a:r>
            <a:endParaRPr sz="900">
              <a:latin typeface="Carlito"/>
              <a:cs typeface="Carlito"/>
            </a:endParaRPr>
          </a:p>
        </p:txBody>
      </p:sp>
      <p:sp>
        <p:nvSpPr>
          <p:cNvPr id="15367" name="object 15"/>
          <p:cNvSpPr txBox="1">
            <a:spLocks noChangeArrowheads="1"/>
          </p:cNvSpPr>
          <p:nvPr/>
        </p:nvSpPr>
        <p:spPr bwMode="auto">
          <a:xfrm>
            <a:off x="4143375" y="571500"/>
            <a:ext cx="81915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sz="1200" b="1">
                <a:latin typeface="Carlito"/>
                <a:ea typeface="Carlito"/>
                <a:cs typeface="Carlito"/>
              </a:rPr>
              <a:t>Szkoła</a:t>
            </a:r>
            <a:endParaRPr lang="pl-PL" sz="1200">
              <a:latin typeface="Carlito"/>
              <a:ea typeface="Carlito"/>
              <a:cs typeface="Carlito"/>
            </a:endParaRPr>
          </a:p>
        </p:txBody>
      </p:sp>
      <p:sp>
        <p:nvSpPr>
          <p:cNvPr id="15368" name="object 16"/>
          <p:cNvSpPr txBox="1">
            <a:spLocks noChangeArrowheads="1"/>
          </p:cNvSpPr>
          <p:nvPr/>
        </p:nvSpPr>
        <p:spPr bwMode="auto">
          <a:xfrm>
            <a:off x="4786313" y="571500"/>
            <a:ext cx="931862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sz="1200" b="1">
                <a:latin typeface="Carlito"/>
                <a:ea typeface="Carlito"/>
                <a:cs typeface="Carlito"/>
              </a:rPr>
              <a:t>wyższa</a:t>
            </a:r>
            <a:endParaRPr lang="pl-PL" sz="1200">
              <a:latin typeface="Carlito"/>
              <a:ea typeface="Carlito"/>
              <a:cs typeface="Carlito"/>
            </a:endParaRPr>
          </a:p>
        </p:txBody>
      </p:sp>
      <p:sp>
        <p:nvSpPr>
          <p:cNvPr id="15369" name="object 17"/>
          <p:cNvSpPr txBox="1">
            <a:spLocks noChangeArrowheads="1"/>
          </p:cNvSpPr>
          <p:nvPr/>
        </p:nvSpPr>
        <p:spPr bwMode="auto">
          <a:xfrm>
            <a:off x="2071688" y="3500438"/>
            <a:ext cx="12144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indent="288925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Liceum  ogólnokształcące</a:t>
            </a:r>
          </a:p>
          <a:p>
            <a:pPr marL="12700" indent="288925" eaLnBrk="0" hangingPunct="0">
              <a:spcBef>
                <a:spcPts val="100"/>
              </a:spcBef>
            </a:pPr>
            <a:r>
              <a:rPr lang="pl-PL" sz="900" b="1">
                <a:latin typeface="Carlito"/>
                <a:ea typeface="Carlito"/>
                <a:cs typeface="Carlito"/>
              </a:rPr>
              <a:t>4 lata nauki</a:t>
            </a:r>
            <a:endParaRPr lang="pl-PL" sz="900">
              <a:latin typeface="Carlito"/>
              <a:ea typeface="Carlito"/>
              <a:cs typeface="Carlito"/>
            </a:endParaRPr>
          </a:p>
        </p:txBody>
      </p:sp>
      <p:sp>
        <p:nvSpPr>
          <p:cNvPr id="15370" name="object 18"/>
          <p:cNvSpPr txBox="1">
            <a:spLocks noChangeArrowheads="1"/>
          </p:cNvSpPr>
          <p:nvPr/>
        </p:nvSpPr>
        <p:spPr bwMode="auto">
          <a:xfrm>
            <a:off x="7000875" y="2214563"/>
            <a:ext cx="78581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92075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Szkoła</a:t>
            </a:r>
            <a:endParaRPr lang="pl-PL" sz="1100">
              <a:latin typeface="Carlito"/>
              <a:ea typeface="Carlito"/>
              <a:cs typeface="Carlito"/>
            </a:endParaRPr>
          </a:p>
          <a:p>
            <a:pPr marL="92075" eaLnBrk="0" hangingPunct="0"/>
            <a:r>
              <a:rPr lang="pl-PL" sz="1100" b="1">
                <a:latin typeface="Carlito"/>
                <a:ea typeface="Carlito"/>
                <a:cs typeface="Carlito"/>
              </a:rPr>
              <a:t>policealna</a:t>
            </a:r>
            <a:endParaRPr lang="pl-PL" sz="1100">
              <a:latin typeface="Carlito"/>
              <a:ea typeface="Carlito"/>
              <a:cs typeface="Carlito"/>
            </a:endParaRPr>
          </a:p>
        </p:txBody>
      </p:sp>
      <p:sp>
        <p:nvSpPr>
          <p:cNvPr id="15371" name="object 19"/>
          <p:cNvSpPr txBox="1">
            <a:spLocks noChangeArrowheads="1"/>
          </p:cNvSpPr>
          <p:nvPr/>
        </p:nvSpPr>
        <p:spPr bwMode="auto">
          <a:xfrm>
            <a:off x="6429375" y="2928938"/>
            <a:ext cx="121443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indent="271463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Liceum  ogólnokształcące</a:t>
            </a:r>
            <a:endParaRPr lang="pl-PL" sz="1100">
              <a:latin typeface="Carlito"/>
              <a:ea typeface="Carlito"/>
              <a:cs typeface="Carlito"/>
            </a:endParaRPr>
          </a:p>
          <a:p>
            <a:pPr marL="12700" indent="271463" eaLnBrk="0" hangingPunct="0">
              <a:spcBef>
                <a:spcPts val="513"/>
              </a:spcBef>
            </a:pPr>
            <a:r>
              <a:rPr lang="pl-PL" sz="900" b="1">
                <a:latin typeface="Carlito"/>
                <a:ea typeface="Carlito"/>
                <a:cs typeface="Carlito"/>
              </a:rPr>
              <a:t>dla dorosłych</a:t>
            </a:r>
            <a:endParaRPr lang="pl-PL" sz="900">
              <a:latin typeface="Carlito"/>
              <a:ea typeface="Carlito"/>
              <a:cs typeface="Carlito"/>
            </a:endParaRPr>
          </a:p>
        </p:txBody>
      </p:sp>
      <p:sp>
        <p:nvSpPr>
          <p:cNvPr id="15372" name="object 20"/>
          <p:cNvSpPr txBox="1">
            <a:spLocks noChangeArrowheads="1"/>
          </p:cNvSpPr>
          <p:nvPr/>
        </p:nvSpPr>
        <p:spPr bwMode="auto">
          <a:xfrm>
            <a:off x="5572125" y="1500188"/>
            <a:ext cx="7508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7145" rIns="0" bIns="0">
            <a:spAutoFit/>
          </a:bodyPr>
          <a:lstStyle/>
          <a:p>
            <a:pPr marL="12700" eaLnBrk="0" hangingPunct="0">
              <a:spcBef>
                <a:spcPts val="138"/>
              </a:spcBef>
            </a:pPr>
            <a:r>
              <a:rPr lang="pl-PL" sz="900"/>
              <a:t>*</a:t>
            </a:r>
          </a:p>
          <a:p>
            <a:pPr marL="12700" eaLnBrk="0" hangingPunct="0">
              <a:spcBef>
                <a:spcPts val="38"/>
              </a:spcBef>
            </a:pPr>
            <a:endParaRPr lang="pl-PL" sz="1200"/>
          </a:p>
          <a:p>
            <a:pPr marL="12700" eaLnBrk="0" hangingPunct="0"/>
            <a:r>
              <a:rPr lang="pl-PL" sz="1100" b="1">
                <a:latin typeface="Carlito"/>
                <a:ea typeface="Carlito"/>
                <a:cs typeface="Carlito"/>
              </a:rPr>
              <a:t>Szkoła</a:t>
            </a:r>
            <a:endParaRPr lang="pl-PL" sz="1100">
              <a:latin typeface="Carlito"/>
              <a:ea typeface="Carlito"/>
              <a:cs typeface="Carlito"/>
            </a:endParaRPr>
          </a:p>
          <a:p>
            <a:pPr marL="12700" eaLnBrk="0" hangingPunct="0"/>
            <a:r>
              <a:rPr lang="pl-PL" sz="1100" b="1">
                <a:latin typeface="Carlito"/>
                <a:ea typeface="Carlito"/>
                <a:cs typeface="Carlito"/>
              </a:rPr>
              <a:t>policealna</a:t>
            </a:r>
            <a:endParaRPr lang="pl-PL" sz="1100">
              <a:latin typeface="Carlito"/>
              <a:ea typeface="Carlito"/>
              <a:cs typeface="Carli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14813" y="5786438"/>
            <a:ext cx="1071562" cy="182562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 eaLnBrk="0" fontAlgn="auto" hangingPunct="0">
              <a:spcBef>
                <a:spcPts val="105"/>
              </a:spcBef>
              <a:spcAft>
                <a:spcPts val="0"/>
              </a:spcAft>
              <a:defRPr/>
            </a:pPr>
            <a:r>
              <a:rPr sz="1100" b="1" spc="-5" dirty="0">
                <a:latin typeface="Carlito"/>
                <a:cs typeface="Carlito"/>
              </a:rPr>
              <a:t>Pr</a:t>
            </a:r>
            <a:r>
              <a:rPr sz="1100" b="1" spc="5" dirty="0">
                <a:latin typeface="Carlito"/>
                <a:cs typeface="Carlito"/>
              </a:rPr>
              <a:t>z</a:t>
            </a:r>
            <a:r>
              <a:rPr sz="1100" b="1" spc="-5" dirty="0">
                <a:latin typeface="Carlito"/>
                <a:cs typeface="Carlito"/>
              </a:rPr>
              <a:t>e</a:t>
            </a:r>
            <a:r>
              <a:rPr sz="1100" b="1" spc="-10" dirty="0">
                <a:latin typeface="Carlito"/>
                <a:cs typeface="Carlito"/>
              </a:rPr>
              <a:t>d</a:t>
            </a:r>
            <a:r>
              <a:rPr sz="1100" b="1" dirty="0">
                <a:latin typeface="Carlito"/>
                <a:cs typeface="Carlito"/>
              </a:rPr>
              <a:t>s</a:t>
            </a:r>
            <a:r>
              <a:rPr sz="1100" b="1" spc="5" dirty="0">
                <a:latin typeface="Carlito"/>
                <a:cs typeface="Carlito"/>
              </a:rPr>
              <a:t>z</a:t>
            </a:r>
            <a:r>
              <a:rPr sz="1100" b="1" dirty="0">
                <a:latin typeface="Carlito"/>
                <a:cs typeface="Carlito"/>
              </a:rPr>
              <a:t>k</a:t>
            </a:r>
            <a:r>
              <a:rPr sz="1100" b="1" spc="-10" dirty="0">
                <a:latin typeface="Carlito"/>
                <a:cs typeface="Carlito"/>
              </a:rPr>
              <a:t>o</a:t>
            </a:r>
            <a:r>
              <a:rPr sz="1100" b="1" dirty="0">
                <a:latin typeface="Carlito"/>
                <a:cs typeface="Carlito"/>
              </a:rPr>
              <a:t>le</a:t>
            </a:r>
            <a:endParaRPr sz="1100">
              <a:latin typeface="Carlito"/>
              <a:cs typeface="Carlito"/>
            </a:endParaRPr>
          </a:p>
        </p:txBody>
      </p:sp>
      <p:sp>
        <p:nvSpPr>
          <p:cNvPr id="15374" name="object 22"/>
          <p:cNvSpPr txBox="1">
            <a:spLocks noChangeArrowheads="1"/>
          </p:cNvSpPr>
          <p:nvPr/>
        </p:nvSpPr>
        <p:spPr bwMode="auto">
          <a:xfrm>
            <a:off x="6429375" y="4857750"/>
            <a:ext cx="107156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1113" algn="ctr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Kwalifikacyjne  kursy  zawodowe</a:t>
            </a:r>
            <a:endParaRPr lang="pl-PL" sz="1100">
              <a:latin typeface="Carlito"/>
              <a:ea typeface="Carlito"/>
              <a:cs typeface="Carlito"/>
            </a:endParaRPr>
          </a:p>
        </p:txBody>
      </p:sp>
      <p:sp>
        <p:nvSpPr>
          <p:cNvPr id="15375" name="object 23"/>
          <p:cNvSpPr txBox="1">
            <a:spLocks noChangeArrowheads="1"/>
          </p:cNvSpPr>
          <p:nvPr/>
        </p:nvSpPr>
        <p:spPr bwMode="auto">
          <a:xfrm>
            <a:off x="4000500" y="4857750"/>
            <a:ext cx="15716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00965" rIns="0" bIns="0">
            <a:spAutoFit/>
          </a:bodyPr>
          <a:lstStyle/>
          <a:p>
            <a:pPr marL="12700" eaLnBrk="0" hangingPunct="0">
              <a:spcBef>
                <a:spcPts val="8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Szkoła podstawowa</a:t>
            </a:r>
            <a:endParaRPr lang="pl-PL" sz="1100">
              <a:latin typeface="Carlito"/>
              <a:ea typeface="Carlito"/>
              <a:cs typeface="Carlito"/>
            </a:endParaRPr>
          </a:p>
          <a:p>
            <a:pPr marL="12700" eaLnBrk="0" hangingPunct="0">
              <a:spcBef>
                <a:spcPts val="575"/>
              </a:spcBef>
            </a:pPr>
            <a:r>
              <a:rPr lang="pl-PL" sz="900" b="1">
                <a:latin typeface="Carlito"/>
                <a:ea typeface="Carlito"/>
                <a:cs typeface="Carlito"/>
              </a:rPr>
              <a:t>8 lat nauki</a:t>
            </a:r>
            <a:endParaRPr lang="pl-PL" sz="900">
              <a:latin typeface="Carlito"/>
              <a:ea typeface="Carlito"/>
              <a:cs typeface="Carlito"/>
            </a:endParaRPr>
          </a:p>
        </p:txBody>
      </p:sp>
      <p:sp>
        <p:nvSpPr>
          <p:cNvPr id="15376" name="object 24"/>
          <p:cNvSpPr txBox="1">
            <a:spLocks noChangeArrowheads="1"/>
          </p:cNvSpPr>
          <p:nvPr/>
        </p:nvSpPr>
        <p:spPr bwMode="auto">
          <a:xfrm>
            <a:off x="5214938" y="2428875"/>
            <a:ext cx="10223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225425" indent="-212725" eaLnBrk="0" hangingPunct="0">
              <a:spcBef>
                <a:spcPts val="100"/>
              </a:spcBef>
            </a:pPr>
            <a:r>
              <a:rPr lang="pl-PL" sz="1100" b="1">
                <a:latin typeface="Carlito"/>
                <a:ea typeface="Carlito"/>
                <a:cs typeface="Carlito"/>
              </a:rPr>
              <a:t>Branżowa szkoła  II stopnia</a:t>
            </a:r>
            <a:endParaRPr lang="pl-PL" sz="1100">
              <a:latin typeface="Carlito"/>
              <a:ea typeface="Carlito"/>
              <a:cs typeface="Carlito"/>
            </a:endParaRPr>
          </a:p>
          <a:p>
            <a:pPr marL="225425" indent="-212725" eaLnBrk="0" hangingPunct="0">
              <a:spcBef>
                <a:spcPts val="563"/>
              </a:spcBef>
            </a:pPr>
            <a:r>
              <a:rPr lang="pl-PL" sz="900" b="1">
                <a:latin typeface="Carlito"/>
                <a:ea typeface="Carlito"/>
                <a:cs typeface="Carlito"/>
              </a:rPr>
              <a:t>2 lata nauki</a:t>
            </a:r>
            <a:endParaRPr lang="pl-PL" sz="900">
              <a:latin typeface="Carlito"/>
              <a:ea typeface="Carlito"/>
              <a:cs typeface="Carlito"/>
            </a:endParaRPr>
          </a:p>
        </p:txBody>
      </p:sp>
      <p:sp>
        <p:nvSpPr>
          <p:cNvPr id="15377" name="object 25"/>
          <p:cNvSpPr>
            <a:spLocks noChangeArrowheads="1"/>
          </p:cNvSpPr>
          <p:nvPr/>
        </p:nvSpPr>
        <p:spPr bwMode="auto">
          <a:xfrm>
            <a:off x="5578475" y="3990975"/>
            <a:ext cx="342900" cy="3619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04291" y="4572008"/>
            <a:ext cx="320601" cy="2059240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eaLnBrk="0" fontAlgn="auto" hangingPunct="0">
              <a:lnSpc>
                <a:spcPts val="24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S c h e m a</a:t>
            </a:r>
            <a:r>
              <a:rPr sz="2500" b="1" spc="11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t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7158" y="2500306"/>
            <a:ext cx="320601" cy="1928826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eaLnBrk="0" fontAlgn="auto" hangingPunct="0">
              <a:lnSpc>
                <a:spcPts val="24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s y s t e m</a:t>
            </a:r>
            <a:r>
              <a:rPr sz="2500" b="1" spc="2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u</a:t>
            </a:r>
            <a:endParaRPr sz="2500">
              <a:latin typeface="Carlito"/>
              <a:cs typeface="Carlit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7158" y="0"/>
            <a:ext cx="320601" cy="2214578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 eaLnBrk="0" fontAlgn="auto" hangingPunct="0">
              <a:lnSpc>
                <a:spcPts val="24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e d u k a c j</a:t>
            </a:r>
            <a:r>
              <a:rPr sz="2500" b="1" spc="150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i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object 10"/>
          <p:cNvGrpSpPr>
            <a:grpSpLocks/>
          </p:cNvGrpSpPr>
          <p:nvPr/>
        </p:nvGrpSpPr>
        <p:grpSpPr bwMode="auto">
          <a:xfrm>
            <a:off x="2000250" y="714375"/>
            <a:ext cx="5143500" cy="1071563"/>
            <a:chOff x="2017776" y="1815064"/>
            <a:chExt cx="5001768" cy="1071569"/>
          </a:xfrm>
        </p:grpSpPr>
        <p:sp>
          <p:nvSpPr>
            <p:cNvPr id="16420" name="object 11"/>
            <p:cNvSpPr>
              <a:spLocks noChangeArrowheads="1"/>
            </p:cNvSpPr>
            <p:nvPr/>
          </p:nvSpPr>
          <p:spPr bwMode="auto">
            <a:xfrm>
              <a:off x="2017776" y="1815064"/>
              <a:ext cx="4937759" cy="70717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21" name="object 12"/>
            <p:cNvSpPr>
              <a:spLocks noChangeArrowheads="1"/>
            </p:cNvSpPr>
            <p:nvPr/>
          </p:nvSpPr>
          <p:spPr bwMode="auto">
            <a:xfrm>
              <a:off x="2023872" y="1840991"/>
              <a:ext cx="4995672" cy="751331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94" name="object 13"/>
            <p:cNvSpPr>
              <a:spLocks noChangeArrowheads="1"/>
            </p:cNvSpPr>
            <p:nvPr/>
          </p:nvSpPr>
          <p:spPr bwMode="auto">
            <a:xfrm>
              <a:off x="2056370" y="1832527"/>
              <a:ext cx="4861286" cy="10541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 dirty="0">
                <a:solidFill>
                  <a:srgbClr val="008080"/>
                </a:solidFill>
                <a:latin typeface="Calibri" pitchFamily="34" charset="0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071688" y="785813"/>
            <a:ext cx="4862512" cy="874712"/>
          </a:xfrm>
          <a:prstGeom prst="rect">
            <a:avLst/>
          </a:prstGeom>
          <a:ln w="9525">
            <a:solidFill>
              <a:srgbClr val="F69240"/>
            </a:solidFill>
          </a:ln>
        </p:spPr>
        <p:txBody>
          <a:bodyPr lIns="0" tIns="104775" rIns="0" bIns="0">
            <a:spAutoFit/>
          </a:bodyPr>
          <a:lstStyle/>
          <a:p>
            <a:pPr marL="201295" algn="ctr" eaLnBrk="0" fontAlgn="auto" hangingPunct="0">
              <a:spcBef>
                <a:spcPts val="825"/>
              </a:spcBef>
              <a:spcAft>
                <a:spcPts val="0"/>
              </a:spcAft>
              <a:defRPr/>
            </a:pP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Co po </a:t>
            </a:r>
            <a:r>
              <a:rPr sz="2500" b="1" spc="-20" dirty="0">
                <a:solidFill>
                  <a:srgbClr val="1F487C"/>
                </a:solidFill>
                <a:latin typeface="Carlito"/>
                <a:cs typeface="Carlito"/>
              </a:rPr>
              <a:t>szkole</a:t>
            </a:r>
            <a:r>
              <a:rPr sz="2500" b="1" spc="-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500" b="1" spc="-10" dirty="0">
                <a:solidFill>
                  <a:srgbClr val="1F487C"/>
                </a:solidFill>
                <a:latin typeface="Carlito"/>
                <a:cs typeface="Carlito"/>
              </a:rPr>
              <a:t>ponadpodstawowej?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6388" name="object 15"/>
          <p:cNvGrpSpPr>
            <a:grpSpLocks/>
          </p:cNvGrpSpPr>
          <p:nvPr/>
        </p:nvGrpSpPr>
        <p:grpSpPr bwMode="auto">
          <a:xfrm>
            <a:off x="285750" y="2928938"/>
            <a:ext cx="2309813" cy="731837"/>
            <a:chOff x="213359" y="3482320"/>
            <a:chExt cx="2308860" cy="732155"/>
          </a:xfrm>
        </p:grpSpPr>
        <p:sp>
          <p:nvSpPr>
            <p:cNvPr id="16417" name="object 16"/>
            <p:cNvSpPr>
              <a:spLocks noChangeArrowheads="1"/>
            </p:cNvSpPr>
            <p:nvPr/>
          </p:nvSpPr>
          <p:spPr bwMode="auto">
            <a:xfrm>
              <a:off x="213359" y="3482320"/>
              <a:ext cx="2308860" cy="70717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18" name="object 17"/>
            <p:cNvSpPr>
              <a:spLocks noChangeArrowheads="1"/>
            </p:cNvSpPr>
            <p:nvPr/>
          </p:nvSpPr>
          <p:spPr bwMode="auto">
            <a:xfrm>
              <a:off x="790955" y="3541775"/>
              <a:ext cx="1216152" cy="67208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91" name="object 18"/>
            <p:cNvSpPr>
              <a:spLocks noChangeArrowheads="1"/>
            </p:cNvSpPr>
            <p:nvPr/>
          </p:nvSpPr>
          <p:spPr bwMode="auto">
            <a:xfrm>
              <a:off x="251443" y="3501378"/>
              <a:ext cx="2232691" cy="63051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grpSp>
        <p:nvGrpSpPr>
          <p:cNvPr id="16389" name="object 19"/>
          <p:cNvGrpSpPr>
            <a:grpSpLocks/>
          </p:cNvGrpSpPr>
          <p:nvPr/>
        </p:nvGrpSpPr>
        <p:grpSpPr bwMode="auto">
          <a:xfrm>
            <a:off x="1928813" y="1785938"/>
            <a:ext cx="5033962" cy="1938337"/>
            <a:chOff x="1901951" y="2543555"/>
            <a:chExt cx="5033772" cy="1938340"/>
          </a:xfrm>
        </p:grpSpPr>
        <p:sp>
          <p:nvSpPr>
            <p:cNvPr id="16405" name="object 20"/>
            <p:cNvSpPr>
              <a:spLocks noChangeArrowheads="1"/>
            </p:cNvSpPr>
            <p:nvPr/>
          </p:nvSpPr>
          <p:spPr bwMode="auto">
            <a:xfrm>
              <a:off x="1901951" y="2552699"/>
              <a:ext cx="704088" cy="77571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06" name="object 21"/>
            <p:cNvSpPr>
              <a:spLocks noChangeArrowheads="1"/>
            </p:cNvSpPr>
            <p:nvPr/>
          </p:nvSpPr>
          <p:spPr bwMode="auto">
            <a:xfrm>
              <a:off x="1951354" y="2582672"/>
              <a:ext cx="605155" cy="677163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07" name="object 22"/>
            <p:cNvSpPr>
              <a:spLocks noChangeArrowheads="1"/>
            </p:cNvSpPr>
            <p:nvPr/>
          </p:nvSpPr>
          <p:spPr bwMode="auto">
            <a:xfrm>
              <a:off x="1951354" y="2582671"/>
              <a:ext cx="605155" cy="677545"/>
            </a:xfrm>
            <a:custGeom>
              <a:avLst/>
              <a:gdLst>
                <a:gd name="T0" fmla="*/ 0 w 605155"/>
                <a:gd name="T1" fmla="*/ 0 h 677545"/>
                <a:gd name="T2" fmla="*/ 605155 w 605155"/>
                <a:gd name="T3" fmla="*/ 677545 h 677545"/>
              </a:gdLst>
              <a:ahLst/>
              <a:cxnLst/>
              <a:rect l="T0" t="T1" r="T2" b="T3"/>
              <a:pathLst>
                <a:path w="605155" h="677545">
                  <a:moveTo>
                    <a:pt x="0" y="373633"/>
                  </a:moveTo>
                  <a:lnTo>
                    <a:pt x="84455" y="440943"/>
                  </a:lnTo>
                  <a:lnTo>
                    <a:pt x="436371" y="0"/>
                  </a:lnTo>
                  <a:lnTo>
                    <a:pt x="605155" y="134747"/>
                  </a:lnTo>
                  <a:lnTo>
                    <a:pt x="253237" y="575690"/>
                  </a:lnTo>
                  <a:lnTo>
                    <a:pt x="337693" y="643127"/>
                  </a:lnTo>
                  <a:lnTo>
                    <a:pt x="34036" y="677163"/>
                  </a:lnTo>
                  <a:lnTo>
                    <a:pt x="0" y="373633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08" name="object 23"/>
            <p:cNvSpPr>
              <a:spLocks noChangeArrowheads="1"/>
            </p:cNvSpPr>
            <p:nvPr/>
          </p:nvSpPr>
          <p:spPr bwMode="auto">
            <a:xfrm>
              <a:off x="4216907" y="2569463"/>
              <a:ext cx="539496" cy="815339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09" name="object 24"/>
            <p:cNvSpPr>
              <a:spLocks noChangeArrowheads="1"/>
            </p:cNvSpPr>
            <p:nvPr/>
          </p:nvSpPr>
          <p:spPr bwMode="auto">
            <a:xfrm>
              <a:off x="4270628" y="2596895"/>
              <a:ext cx="432054" cy="719074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10" name="object 25"/>
            <p:cNvSpPr>
              <a:spLocks noChangeArrowheads="1"/>
            </p:cNvSpPr>
            <p:nvPr/>
          </p:nvSpPr>
          <p:spPr bwMode="auto">
            <a:xfrm>
              <a:off x="4270627" y="2596896"/>
              <a:ext cx="432434" cy="719455"/>
            </a:xfrm>
            <a:custGeom>
              <a:avLst/>
              <a:gdLst>
                <a:gd name="T0" fmla="*/ 0 w 432435"/>
                <a:gd name="T1" fmla="*/ 0 h 719454"/>
                <a:gd name="T2" fmla="*/ 432435 w 432435"/>
                <a:gd name="T3" fmla="*/ 719454 h 719454"/>
              </a:gdLst>
              <a:ahLst/>
              <a:cxnLst/>
              <a:rect l="T0" t="T1" r="T2" b="T3"/>
              <a:pathLst>
                <a:path w="432435" h="719454">
                  <a:moveTo>
                    <a:pt x="0" y="503046"/>
                  </a:moveTo>
                  <a:lnTo>
                    <a:pt x="107950" y="503046"/>
                  </a:lnTo>
                  <a:lnTo>
                    <a:pt x="107950" y="0"/>
                  </a:lnTo>
                  <a:lnTo>
                    <a:pt x="323976" y="0"/>
                  </a:lnTo>
                  <a:lnTo>
                    <a:pt x="323976" y="503046"/>
                  </a:lnTo>
                  <a:lnTo>
                    <a:pt x="432054" y="503046"/>
                  </a:lnTo>
                  <a:lnTo>
                    <a:pt x="216026" y="719074"/>
                  </a:lnTo>
                  <a:lnTo>
                    <a:pt x="0" y="503046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11" name="object 26"/>
            <p:cNvSpPr>
              <a:spLocks noChangeArrowheads="1"/>
            </p:cNvSpPr>
            <p:nvPr/>
          </p:nvSpPr>
          <p:spPr bwMode="auto">
            <a:xfrm>
              <a:off x="6283451" y="2543555"/>
              <a:ext cx="652272" cy="845820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12" name="object 27"/>
            <p:cNvSpPr>
              <a:spLocks noChangeArrowheads="1"/>
            </p:cNvSpPr>
            <p:nvPr/>
          </p:nvSpPr>
          <p:spPr bwMode="auto">
            <a:xfrm>
              <a:off x="6332091" y="2572004"/>
              <a:ext cx="552958" cy="749426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13" name="object 28"/>
            <p:cNvSpPr>
              <a:spLocks noChangeArrowheads="1"/>
            </p:cNvSpPr>
            <p:nvPr/>
          </p:nvSpPr>
          <p:spPr bwMode="auto">
            <a:xfrm>
              <a:off x="6332091" y="2572004"/>
              <a:ext cx="553085" cy="749935"/>
            </a:xfrm>
            <a:custGeom>
              <a:avLst/>
              <a:gdLst>
                <a:gd name="T0" fmla="*/ 0 w 553084"/>
                <a:gd name="T1" fmla="*/ 0 h 749935"/>
                <a:gd name="T2" fmla="*/ 553084 w 553084"/>
                <a:gd name="T3" fmla="*/ 749935 h 749935"/>
              </a:gdLst>
              <a:ahLst/>
              <a:cxnLst/>
              <a:rect l="T0" t="T1" r="T2" b="T3"/>
              <a:pathLst>
                <a:path w="553084" h="749935">
                  <a:moveTo>
                    <a:pt x="170180" y="658241"/>
                  </a:moveTo>
                  <a:lnTo>
                    <a:pt x="265938" y="608203"/>
                  </a:lnTo>
                  <a:lnTo>
                    <a:pt x="0" y="100203"/>
                  </a:lnTo>
                  <a:lnTo>
                    <a:pt x="191262" y="0"/>
                  </a:lnTo>
                  <a:lnTo>
                    <a:pt x="457327" y="508000"/>
                  </a:lnTo>
                  <a:lnTo>
                    <a:pt x="552958" y="457835"/>
                  </a:lnTo>
                  <a:lnTo>
                    <a:pt x="461772" y="749426"/>
                  </a:lnTo>
                  <a:lnTo>
                    <a:pt x="170180" y="658241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14" name="object 29"/>
            <p:cNvSpPr>
              <a:spLocks noChangeArrowheads="1"/>
            </p:cNvSpPr>
            <p:nvPr/>
          </p:nvSpPr>
          <p:spPr bwMode="auto">
            <a:xfrm>
              <a:off x="3259358" y="3686368"/>
              <a:ext cx="2308859" cy="795527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15" name="object 30"/>
            <p:cNvSpPr>
              <a:spLocks noChangeArrowheads="1"/>
            </p:cNvSpPr>
            <p:nvPr/>
          </p:nvSpPr>
          <p:spPr bwMode="auto">
            <a:xfrm>
              <a:off x="3589019" y="3300983"/>
              <a:ext cx="1818131" cy="1091183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88" name="object 31"/>
            <p:cNvSpPr>
              <a:spLocks noChangeArrowheads="1"/>
            </p:cNvSpPr>
            <p:nvPr/>
          </p:nvSpPr>
          <p:spPr bwMode="auto">
            <a:xfrm>
              <a:off x="3259212" y="3686557"/>
              <a:ext cx="2428783" cy="78581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28625" y="3000375"/>
            <a:ext cx="2071688" cy="471488"/>
          </a:xfrm>
          <a:prstGeom prst="rect">
            <a:avLst/>
          </a:prstGeom>
          <a:ln w="9525">
            <a:solidFill>
              <a:srgbClr val="F69240"/>
            </a:solidFill>
          </a:ln>
        </p:spPr>
        <p:txBody>
          <a:bodyPr lIns="0" tIns="131445" rIns="0" bIns="0">
            <a:spAutoFit/>
          </a:bodyPr>
          <a:lstStyle/>
          <a:p>
            <a:pPr algn="ctr" eaLnBrk="0" fontAlgn="auto" hangingPunct="0">
              <a:spcBef>
                <a:spcPts val="1035"/>
              </a:spcBef>
              <a:spcAft>
                <a:spcPts val="0"/>
              </a:spcAft>
              <a:defRPr/>
            </a:pPr>
            <a:r>
              <a:rPr sz="2200" b="1" spc="-5" dirty="0">
                <a:solidFill>
                  <a:srgbClr val="17375E"/>
                </a:solidFill>
                <a:latin typeface="Carlito"/>
                <a:cs typeface="Carlito"/>
              </a:rPr>
              <a:t>Studia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6391" name="object 33"/>
          <p:cNvSpPr txBox="1">
            <a:spLocks noChangeArrowheads="1"/>
          </p:cNvSpPr>
          <p:nvPr/>
        </p:nvSpPr>
        <p:spPr bwMode="auto">
          <a:xfrm>
            <a:off x="3357563" y="2928938"/>
            <a:ext cx="2286000" cy="654050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lnSpc>
                <a:spcPts val="2675"/>
              </a:lnSpc>
            </a:pPr>
            <a:r>
              <a:rPr lang="pl-PL" sz="2000" b="1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Szkoła</a:t>
            </a:r>
            <a:endParaRPr lang="pl-PL" sz="2000">
              <a:latin typeface="Carlito"/>
              <a:ea typeface="Carlito"/>
              <a:cs typeface="Carlito"/>
            </a:endParaRPr>
          </a:p>
          <a:p>
            <a:pPr algn="ctr" eaLnBrk="0" hangingPunct="0"/>
            <a:r>
              <a:rPr lang="pl-PL" sz="2000" b="1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policealna</a:t>
            </a:r>
            <a:endParaRPr lang="pl-PL" sz="2000">
              <a:latin typeface="Carlito"/>
              <a:ea typeface="Carlito"/>
              <a:cs typeface="Carlito"/>
            </a:endParaRPr>
          </a:p>
        </p:txBody>
      </p:sp>
      <p:grpSp>
        <p:nvGrpSpPr>
          <p:cNvPr id="16392" name="object 34"/>
          <p:cNvGrpSpPr>
            <a:grpSpLocks/>
          </p:cNvGrpSpPr>
          <p:nvPr/>
        </p:nvGrpSpPr>
        <p:grpSpPr bwMode="auto">
          <a:xfrm>
            <a:off x="6072188" y="2786063"/>
            <a:ext cx="2689225" cy="1154112"/>
            <a:chOff x="6318503" y="3389376"/>
            <a:chExt cx="2403475" cy="940435"/>
          </a:xfrm>
        </p:grpSpPr>
        <p:sp>
          <p:nvSpPr>
            <p:cNvPr id="16402" name="object 35"/>
            <p:cNvSpPr>
              <a:spLocks noChangeArrowheads="1"/>
            </p:cNvSpPr>
            <p:nvPr/>
          </p:nvSpPr>
          <p:spPr bwMode="auto">
            <a:xfrm>
              <a:off x="6333743" y="3491464"/>
              <a:ext cx="2308859" cy="707174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03" name="object 36"/>
            <p:cNvSpPr>
              <a:spLocks noChangeArrowheads="1"/>
            </p:cNvSpPr>
            <p:nvPr/>
          </p:nvSpPr>
          <p:spPr bwMode="auto">
            <a:xfrm>
              <a:off x="6318503" y="3389376"/>
              <a:ext cx="2403348" cy="940307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76" name="object 37"/>
            <p:cNvSpPr>
              <a:spLocks noChangeArrowheads="1"/>
            </p:cNvSpPr>
            <p:nvPr/>
          </p:nvSpPr>
          <p:spPr bwMode="auto">
            <a:xfrm>
              <a:off x="6372418" y="3509679"/>
              <a:ext cx="2231798" cy="6312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sp>
        <p:nvSpPr>
          <p:cNvPr id="16393" name="object 38"/>
          <p:cNvSpPr txBox="1">
            <a:spLocks noChangeArrowheads="1"/>
          </p:cNvSpPr>
          <p:nvPr/>
        </p:nvSpPr>
        <p:spPr bwMode="auto">
          <a:xfrm>
            <a:off x="6215063" y="3000375"/>
            <a:ext cx="2357437" cy="530225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36830" rIns="0" bIns="0">
            <a:spAutoFit/>
          </a:bodyPr>
          <a:lstStyle/>
          <a:p>
            <a:pPr marL="155575" indent="131763" eaLnBrk="0" hangingPunct="0">
              <a:lnSpc>
                <a:spcPct val="80000"/>
              </a:lnSpc>
              <a:spcBef>
                <a:spcPts val="288"/>
              </a:spcBef>
            </a:pPr>
            <a:r>
              <a:rPr lang="pl-PL" sz="2000" b="1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Kwalifikacyjne  kursy zawodowe</a:t>
            </a:r>
            <a:endParaRPr lang="pl-PL" sz="2000">
              <a:latin typeface="Carlito"/>
              <a:ea typeface="Carlito"/>
              <a:cs typeface="Carlito"/>
            </a:endParaRPr>
          </a:p>
        </p:txBody>
      </p:sp>
      <p:grpSp>
        <p:nvGrpSpPr>
          <p:cNvPr id="16394" name="object 39"/>
          <p:cNvGrpSpPr>
            <a:grpSpLocks/>
          </p:cNvGrpSpPr>
          <p:nvPr/>
        </p:nvGrpSpPr>
        <p:grpSpPr bwMode="auto">
          <a:xfrm>
            <a:off x="285750" y="3714750"/>
            <a:ext cx="8347075" cy="2684463"/>
            <a:chOff x="323088" y="4041820"/>
            <a:chExt cx="8346948" cy="2685115"/>
          </a:xfrm>
        </p:grpSpPr>
        <p:sp>
          <p:nvSpPr>
            <p:cNvPr id="16396" name="object 40"/>
            <p:cNvSpPr>
              <a:spLocks noChangeArrowheads="1"/>
            </p:cNvSpPr>
            <p:nvPr/>
          </p:nvSpPr>
          <p:spPr bwMode="auto">
            <a:xfrm>
              <a:off x="4229099" y="4113276"/>
              <a:ext cx="541020" cy="679704"/>
            </a:xfrm>
            <a:prstGeom prst="rect">
              <a:avLst/>
            </a:prstGeom>
            <a:blipFill dpi="0" rotWithShape="1">
              <a:blip r:embed="rId1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397" name="object 41"/>
            <p:cNvSpPr>
              <a:spLocks noChangeArrowheads="1"/>
            </p:cNvSpPr>
            <p:nvPr/>
          </p:nvSpPr>
          <p:spPr bwMode="auto">
            <a:xfrm>
              <a:off x="4283964" y="4140834"/>
              <a:ext cx="432053" cy="582040"/>
            </a:xfrm>
            <a:prstGeom prst="rect">
              <a:avLst/>
            </a:prstGeom>
            <a:blipFill dpi="0" rotWithShape="1">
              <a:blip r:embed="rId1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398" name="object 42"/>
            <p:cNvSpPr>
              <a:spLocks noChangeArrowheads="1"/>
            </p:cNvSpPr>
            <p:nvPr/>
          </p:nvSpPr>
          <p:spPr bwMode="auto">
            <a:xfrm>
              <a:off x="4283965" y="4041820"/>
              <a:ext cx="396746" cy="681309"/>
            </a:xfrm>
            <a:custGeom>
              <a:avLst/>
              <a:gdLst>
                <a:gd name="T0" fmla="*/ 0 w 432435"/>
                <a:gd name="T1" fmla="*/ 0 h 582295"/>
                <a:gd name="T2" fmla="*/ 432435 w 432435"/>
                <a:gd name="T3" fmla="*/ 582295 h 582295"/>
              </a:gdLst>
              <a:ahLst/>
              <a:cxnLst/>
              <a:rect l="T0" t="T1" r="T2" b="T3"/>
              <a:pathLst>
                <a:path w="432435" h="582295">
                  <a:moveTo>
                    <a:pt x="0" y="366013"/>
                  </a:moveTo>
                  <a:lnTo>
                    <a:pt x="108076" y="366013"/>
                  </a:lnTo>
                  <a:lnTo>
                    <a:pt x="108076" y="0"/>
                  </a:lnTo>
                  <a:lnTo>
                    <a:pt x="323976" y="0"/>
                  </a:lnTo>
                  <a:lnTo>
                    <a:pt x="323976" y="366013"/>
                  </a:lnTo>
                  <a:lnTo>
                    <a:pt x="432053" y="366013"/>
                  </a:lnTo>
                  <a:lnTo>
                    <a:pt x="216026" y="582040"/>
                  </a:lnTo>
                  <a:lnTo>
                    <a:pt x="0" y="366013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399" name="object 43"/>
            <p:cNvSpPr>
              <a:spLocks noChangeArrowheads="1"/>
            </p:cNvSpPr>
            <p:nvPr/>
          </p:nvSpPr>
          <p:spPr bwMode="auto">
            <a:xfrm>
              <a:off x="347472" y="4695444"/>
              <a:ext cx="8322564" cy="1969008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00" name="object 44"/>
            <p:cNvSpPr>
              <a:spLocks noChangeArrowheads="1"/>
            </p:cNvSpPr>
            <p:nvPr/>
          </p:nvSpPr>
          <p:spPr bwMode="auto">
            <a:xfrm>
              <a:off x="323088" y="4654296"/>
              <a:ext cx="8267700" cy="2072639"/>
            </a:xfrm>
            <a:prstGeom prst="rect">
              <a:avLst/>
            </a:prstGeom>
            <a:blipFill dpi="0" rotWithShape="1">
              <a:blip r:embed="rId1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6401" name="object 45"/>
            <p:cNvSpPr>
              <a:spLocks noChangeArrowheads="1"/>
            </p:cNvSpPr>
            <p:nvPr/>
          </p:nvSpPr>
          <p:spPr bwMode="auto">
            <a:xfrm>
              <a:off x="395541" y="4722837"/>
              <a:ext cx="8226806" cy="1874520"/>
            </a:xfrm>
            <a:prstGeom prst="rect">
              <a:avLst/>
            </a:prstGeom>
            <a:blipFill dpi="0" rotWithShape="1">
              <a:blip r:embed="rId2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19467" name="object 46"/>
          <p:cNvSpPr txBox="1">
            <a:spLocks noChangeArrowheads="1"/>
          </p:cNvSpPr>
          <p:nvPr/>
        </p:nvSpPr>
        <p:spPr bwMode="auto">
          <a:xfrm>
            <a:off x="357188" y="4429125"/>
            <a:ext cx="8501062" cy="1804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3810" rIns="0" bIns="0">
            <a:spAutoFit/>
          </a:bodyPr>
          <a:lstStyle/>
          <a:p>
            <a:pPr marL="377825" indent="-285750" eaLnBrk="0" hangingPunct="0">
              <a:lnSpc>
                <a:spcPts val="1725"/>
              </a:lnSpc>
              <a:spcBef>
                <a:spcPts val="25"/>
              </a:spcBef>
              <a:buFont typeface="Arial" pitchFamily="34" charset="0"/>
              <a:buChar char="•"/>
              <a:tabLst>
                <a:tab pos="377825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jest skierowana do osób posiadających wykształcenie średnie (nie jest wymagana matura)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lnSpc>
                <a:spcPts val="1538"/>
              </a:lnSpc>
              <a:buFont typeface="Arial" pitchFamily="34" charset="0"/>
              <a:buChar char="•"/>
              <a:tabLst>
                <a:tab pos="377825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nauka trwa od roku do 2,5 roku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lnSpc>
                <a:spcPts val="1538"/>
              </a:lnSpc>
              <a:spcBef>
                <a:spcPts val="175"/>
              </a:spcBef>
              <a:buFont typeface="Arial" pitchFamily="34" charset="0"/>
              <a:buChar char="•"/>
              <a:tabLst>
                <a:tab pos="377825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umożliwia uzyskanie dyplomu potwierdzającego kwalifikacje zawodowe po zdaniu  egzaminów potwierdzających kwalifikacje w danym zawodzie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tabLst>
                <a:tab pos="377825" algn="l"/>
              </a:tabLst>
              <a:defRPr/>
            </a:pPr>
            <a:endParaRPr lang="pl-PL" sz="12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lnSpc>
                <a:spcPts val="1538"/>
              </a:lnSpc>
              <a:tabLst>
                <a:tab pos="377825" algn="l"/>
              </a:tabLst>
              <a:defRPr/>
            </a:pPr>
            <a:r>
              <a:rPr lang="pl-PL" sz="1600" u="sng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b="1" u="sng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Przykładowe kierunki:</a:t>
            </a: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 technik usług kosmetycznych, technik administracji, technik  bezpieczeństwa i higieny pracy, technik usług pocztowych i finansowych, technik archiwista</a:t>
            </a:r>
            <a:endParaRPr lang="pl-PL" sz="1600" dirty="0">
              <a:latin typeface="Carlito"/>
              <a:ea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object 10"/>
          <p:cNvGrpSpPr>
            <a:grpSpLocks/>
          </p:cNvGrpSpPr>
          <p:nvPr/>
        </p:nvGrpSpPr>
        <p:grpSpPr bwMode="auto">
          <a:xfrm>
            <a:off x="2071688" y="571500"/>
            <a:ext cx="5143500" cy="1071563"/>
            <a:chOff x="2089404" y="1815064"/>
            <a:chExt cx="5143190" cy="857235"/>
          </a:xfrm>
        </p:grpSpPr>
        <p:sp>
          <p:nvSpPr>
            <p:cNvPr id="17445" name="object 11"/>
            <p:cNvSpPr>
              <a:spLocks noChangeArrowheads="1"/>
            </p:cNvSpPr>
            <p:nvPr/>
          </p:nvSpPr>
          <p:spPr bwMode="auto">
            <a:xfrm>
              <a:off x="2089404" y="1815064"/>
              <a:ext cx="4937759" cy="70717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46" name="object 12"/>
            <p:cNvSpPr>
              <a:spLocks noChangeArrowheads="1"/>
            </p:cNvSpPr>
            <p:nvPr/>
          </p:nvSpPr>
          <p:spPr bwMode="auto">
            <a:xfrm>
              <a:off x="2095500" y="1840991"/>
              <a:ext cx="4995672" cy="751331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20519" name="object 13"/>
            <p:cNvSpPr>
              <a:spLocks noChangeArrowheads="1"/>
            </p:cNvSpPr>
            <p:nvPr/>
          </p:nvSpPr>
          <p:spPr bwMode="auto">
            <a:xfrm>
              <a:off x="2127502" y="1832844"/>
              <a:ext cx="5105092" cy="83945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86000" y="642938"/>
            <a:ext cx="4714875" cy="8747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F69240"/>
            </a:solidFill>
          </a:ln>
        </p:spPr>
        <p:txBody>
          <a:bodyPr lIns="0" tIns="104775" rIns="0" bIns="0">
            <a:spAutoFit/>
          </a:bodyPr>
          <a:lstStyle/>
          <a:p>
            <a:pPr marL="201295" algn="ctr" eaLnBrk="0" fontAlgn="auto" hangingPunct="0">
              <a:spcBef>
                <a:spcPts val="825"/>
              </a:spcBef>
              <a:spcAft>
                <a:spcPts val="0"/>
              </a:spcAft>
              <a:defRPr/>
            </a:pP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Co po </a:t>
            </a:r>
            <a:r>
              <a:rPr sz="2500" b="1" spc="-20" dirty="0">
                <a:solidFill>
                  <a:srgbClr val="1F487C"/>
                </a:solidFill>
                <a:latin typeface="Carlito"/>
                <a:cs typeface="Carlito"/>
              </a:rPr>
              <a:t>szkole</a:t>
            </a:r>
            <a:r>
              <a:rPr sz="2500" b="1" spc="-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500" b="1" spc="-10" dirty="0">
                <a:solidFill>
                  <a:srgbClr val="1F487C"/>
                </a:solidFill>
                <a:latin typeface="Carlito"/>
                <a:cs typeface="Carlito"/>
              </a:rPr>
              <a:t>ponadpodstawowej?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7412" name="object 15"/>
          <p:cNvGrpSpPr>
            <a:grpSpLocks/>
          </p:cNvGrpSpPr>
          <p:nvPr/>
        </p:nvGrpSpPr>
        <p:grpSpPr bwMode="auto">
          <a:xfrm>
            <a:off x="500063" y="2571750"/>
            <a:ext cx="2357437" cy="731838"/>
            <a:chOff x="284988" y="3482320"/>
            <a:chExt cx="2358103" cy="731539"/>
          </a:xfrm>
        </p:grpSpPr>
        <p:sp>
          <p:nvSpPr>
            <p:cNvPr id="17442" name="object 16"/>
            <p:cNvSpPr>
              <a:spLocks noChangeArrowheads="1"/>
            </p:cNvSpPr>
            <p:nvPr/>
          </p:nvSpPr>
          <p:spPr bwMode="auto">
            <a:xfrm>
              <a:off x="284988" y="3482320"/>
              <a:ext cx="2308860" cy="70717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43" name="object 17"/>
            <p:cNvSpPr>
              <a:spLocks noChangeArrowheads="1"/>
            </p:cNvSpPr>
            <p:nvPr/>
          </p:nvSpPr>
          <p:spPr bwMode="auto">
            <a:xfrm>
              <a:off x="862584" y="3541775"/>
              <a:ext cx="1216152" cy="67208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44" name="object 18"/>
            <p:cNvSpPr>
              <a:spLocks noChangeArrowheads="1"/>
            </p:cNvSpPr>
            <p:nvPr/>
          </p:nvSpPr>
          <p:spPr bwMode="auto">
            <a:xfrm>
              <a:off x="323532" y="3501009"/>
              <a:ext cx="2319559" cy="624532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grpSp>
        <p:nvGrpSpPr>
          <p:cNvPr id="17413" name="object 19"/>
          <p:cNvGrpSpPr>
            <a:grpSpLocks/>
          </p:cNvGrpSpPr>
          <p:nvPr/>
        </p:nvGrpSpPr>
        <p:grpSpPr bwMode="auto">
          <a:xfrm>
            <a:off x="0" y="1643063"/>
            <a:ext cx="7286625" cy="4429125"/>
            <a:chOff x="114301" y="2543555"/>
            <a:chExt cx="6985764" cy="4636328"/>
          </a:xfrm>
        </p:grpSpPr>
        <p:sp>
          <p:nvSpPr>
            <p:cNvPr id="17429" name="object 20"/>
            <p:cNvSpPr>
              <a:spLocks noChangeArrowheads="1"/>
            </p:cNvSpPr>
            <p:nvPr/>
          </p:nvSpPr>
          <p:spPr bwMode="auto">
            <a:xfrm>
              <a:off x="1975104" y="2552699"/>
              <a:ext cx="702563" cy="77571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0" name="object 21"/>
            <p:cNvSpPr>
              <a:spLocks noChangeArrowheads="1"/>
            </p:cNvSpPr>
            <p:nvPr/>
          </p:nvSpPr>
          <p:spPr bwMode="auto">
            <a:xfrm>
              <a:off x="2023364" y="2582671"/>
              <a:ext cx="605155" cy="677163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1" name="object 22"/>
            <p:cNvSpPr>
              <a:spLocks noChangeArrowheads="1"/>
            </p:cNvSpPr>
            <p:nvPr/>
          </p:nvSpPr>
          <p:spPr bwMode="auto">
            <a:xfrm>
              <a:off x="2023364" y="2582671"/>
              <a:ext cx="605155" cy="677545"/>
            </a:xfrm>
            <a:custGeom>
              <a:avLst/>
              <a:gdLst>
                <a:gd name="T0" fmla="*/ 0 w 605155"/>
                <a:gd name="T1" fmla="*/ 0 h 677545"/>
                <a:gd name="T2" fmla="*/ 605155 w 605155"/>
                <a:gd name="T3" fmla="*/ 677545 h 677545"/>
              </a:gdLst>
              <a:ahLst/>
              <a:cxnLst/>
              <a:rect l="T0" t="T1" r="T2" b="T3"/>
              <a:pathLst>
                <a:path w="605155" h="677545">
                  <a:moveTo>
                    <a:pt x="0" y="373633"/>
                  </a:moveTo>
                  <a:lnTo>
                    <a:pt x="84455" y="440943"/>
                  </a:lnTo>
                  <a:lnTo>
                    <a:pt x="436372" y="0"/>
                  </a:lnTo>
                  <a:lnTo>
                    <a:pt x="605155" y="134747"/>
                  </a:lnTo>
                  <a:lnTo>
                    <a:pt x="253237" y="575690"/>
                  </a:lnTo>
                  <a:lnTo>
                    <a:pt x="337693" y="643127"/>
                  </a:lnTo>
                  <a:lnTo>
                    <a:pt x="34036" y="677163"/>
                  </a:lnTo>
                  <a:lnTo>
                    <a:pt x="0" y="373633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2" name="object 23"/>
            <p:cNvSpPr>
              <a:spLocks noChangeArrowheads="1"/>
            </p:cNvSpPr>
            <p:nvPr/>
          </p:nvSpPr>
          <p:spPr bwMode="auto">
            <a:xfrm>
              <a:off x="4288535" y="2569463"/>
              <a:ext cx="541020" cy="815339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3" name="object 24"/>
            <p:cNvSpPr>
              <a:spLocks noChangeArrowheads="1"/>
            </p:cNvSpPr>
            <p:nvPr/>
          </p:nvSpPr>
          <p:spPr bwMode="auto">
            <a:xfrm>
              <a:off x="4342638" y="2596895"/>
              <a:ext cx="432053" cy="71907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4" name="object 25"/>
            <p:cNvSpPr>
              <a:spLocks noChangeArrowheads="1"/>
            </p:cNvSpPr>
            <p:nvPr/>
          </p:nvSpPr>
          <p:spPr bwMode="auto">
            <a:xfrm>
              <a:off x="4342638" y="2596895"/>
              <a:ext cx="432434" cy="719455"/>
            </a:xfrm>
            <a:custGeom>
              <a:avLst/>
              <a:gdLst>
                <a:gd name="T0" fmla="*/ 0 w 432435"/>
                <a:gd name="T1" fmla="*/ 0 h 719454"/>
                <a:gd name="T2" fmla="*/ 432435 w 432435"/>
                <a:gd name="T3" fmla="*/ 719454 h 719454"/>
              </a:gdLst>
              <a:ahLst/>
              <a:cxnLst/>
              <a:rect l="T0" t="T1" r="T2" b="T3"/>
              <a:pathLst>
                <a:path w="432435" h="719454">
                  <a:moveTo>
                    <a:pt x="0" y="503046"/>
                  </a:moveTo>
                  <a:lnTo>
                    <a:pt x="107950" y="503046"/>
                  </a:lnTo>
                  <a:lnTo>
                    <a:pt x="107950" y="0"/>
                  </a:lnTo>
                  <a:lnTo>
                    <a:pt x="323976" y="0"/>
                  </a:lnTo>
                  <a:lnTo>
                    <a:pt x="323976" y="503046"/>
                  </a:lnTo>
                  <a:lnTo>
                    <a:pt x="432053" y="503046"/>
                  </a:lnTo>
                  <a:lnTo>
                    <a:pt x="216026" y="719074"/>
                  </a:lnTo>
                  <a:lnTo>
                    <a:pt x="0" y="503046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5" name="object 26"/>
            <p:cNvSpPr>
              <a:spLocks noChangeArrowheads="1"/>
            </p:cNvSpPr>
            <p:nvPr/>
          </p:nvSpPr>
          <p:spPr bwMode="auto">
            <a:xfrm>
              <a:off x="6355079" y="2543555"/>
              <a:ext cx="652272" cy="845820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6" name="object 27"/>
            <p:cNvSpPr>
              <a:spLocks noChangeArrowheads="1"/>
            </p:cNvSpPr>
            <p:nvPr/>
          </p:nvSpPr>
          <p:spPr bwMode="auto">
            <a:xfrm>
              <a:off x="6404102" y="2572003"/>
              <a:ext cx="552957" cy="749426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7" name="object 28"/>
            <p:cNvSpPr>
              <a:spLocks noChangeArrowheads="1"/>
            </p:cNvSpPr>
            <p:nvPr/>
          </p:nvSpPr>
          <p:spPr bwMode="auto">
            <a:xfrm>
              <a:off x="6404102" y="2572003"/>
              <a:ext cx="553085" cy="749935"/>
            </a:xfrm>
            <a:custGeom>
              <a:avLst/>
              <a:gdLst>
                <a:gd name="T0" fmla="*/ 0 w 553084"/>
                <a:gd name="T1" fmla="*/ 0 h 749935"/>
                <a:gd name="T2" fmla="*/ 553084 w 553084"/>
                <a:gd name="T3" fmla="*/ 749935 h 749935"/>
              </a:gdLst>
              <a:ahLst/>
              <a:cxnLst/>
              <a:rect l="T0" t="T1" r="T2" b="T3"/>
              <a:pathLst>
                <a:path w="553084" h="749935">
                  <a:moveTo>
                    <a:pt x="170179" y="658241"/>
                  </a:moveTo>
                  <a:lnTo>
                    <a:pt x="265938" y="608203"/>
                  </a:lnTo>
                  <a:lnTo>
                    <a:pt x="0" y="100203"/>
                  </a:lnTo>
                  <a:lnTo>
                    <a:pt x="191262" y="0"/>
                  </a:lnTo>
                  <a:lnTo>
                    <a:pt x="457326" y="508000"/>
                  </a:lnTo>
                  <a:lnTo>
                    <a:pt x="552957" y="457835"/>
                  </a:lnTo>
                  <a:lnTo>
                    <a:pt x="461772" y="749426"/>
                  </a:lnTo>
                  <a:lnTo>
                    <a:pt x="170179" y="658241"/>
                  </a:lnTo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8" name="object 29"/>
            <p:cNvSpPr>
              <a:spLocks noChangeArrowheads="1"/>
            </p:cNvSpPr>
            <p:nvPr/>
          </p:nvSpPr>
          <p:spPr bwMode="auto">
            <a:xfrm>
              <a:off x="185739" y="4758233"/>
              <a:ext cx="6844283" cy="2421650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9" name="object 30"/>
            <p:cNvSpPr>
              <a:spLocks noChangeArrowheads="1"/>
            </p:cNvSpPr>
            <p:nvPr/>
          </p:nvSpPr>
          <p:spPr bwMode="auto">
            <a:xfrm>
              <a:off x="114301" y="4758232"/>
              <a:ext cx="6715295" cy="1496079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40" name="object 31"/>
            <p:cNvSpPr>
              <a:spLocks noChangeArrowheads="1"/>
            </p:cNvSpPr>
            <p:nvPr/>
          </p:nvSpPr>
          <p:spPr bwMode="auto">
            <a:xfrm>
              <a:off x="114301" y="4487827"/>
              <a:ext cx="6985763" cy="2617276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41" name="object 32"/>
            <p:cNvSpPr>
              <a:spLocks noChangeArrowheads="1"/>
            </p:cNvSpPr>
            <p:nvPr/>
          </p:nvSpPr>
          <p:spPr bwMode="auto">
            <a:xfrm>
              <a:off x="456712" y="4861727"/>
              <a:ext cx="6643353" cy="2093832"/>
            </a:xfrm>
            <a:custGeom>
              <a:avLst/>
              <a:gdLst>
                <a:gd name="T0" fmla="*/ 0 w 6769100"/>
                <a:gd name="T1" fmla="*/ 0 h 2348865"/>
                <a:gd name="T2" fmla="*/ 6769100 w 6769100"/>
                <a:gd name="T3" fmla="*/ 2348865 h 2348865"/>
              </a:gdLst>
              <a:ahLst/>
              <a:cxnLst/>
              <a:rect l="T0" t="T1" r="T2" b="T3"/>
              <a:pathLst>
                <a:path w="6769100" h="2348865">
                  <a:moveTo>
                    <a:pt x="0" y="2348357"/>
                  </a:moveTo>
                  <a:lnTo>
                    <a:pt x="6768719" y="2348357"/>
                  </a:lnTo>
                  <a:lnTo>
                    <a:pt x="6768719" y="0"/>
                  </a:lnTo>
                  <a:lnTo>
                    <a:pt x="0" y="0"/>
                  </a:lnTo>
                  <a:lnTo>
                    <a:pt x="0" y="2348357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71500" y="2571750"/>
            <a:ext cx="2232025" cy="6318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</a:ln>
        </p:spPr>
        <p:txBody>
          <a:bodyPr lIns="0" tIns="131445" rIns="0" bIns="0">
            <a:spAutoFit/>
          </a:bodyPr>
          <a:lstStyle/>
          <a:p>
            <a:pPr algn="ctr" eaLnBrk="0" fontAlgn="auto" hangingPunct="0">
              <a:spcBef>
                <a:spcPts val="1035"/>
              </a:spcBef>
              <a:spcAft>
                <a:spcPts val="0"/>
              </a:spcAft>
              <a:defRPr/>
            </a:pPr>
            <a:r>
              <a:rPr sz="2200" b="1" spc="-5" dirty="0">
                <a:solidFill>
                  <a:srgbClr val="17375E"/>
                </a:solidFill>
                <a:latin typeface="Carlito"/>
                <a:cs typeface="Carlito"/>
              </a:rPr>
              <a:t>Studia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17415" name="object 34"/>
          <p:cNvGrpSpPr>
            <a:grpSpLocks/>
          </p:cNvGrpSpPr>
          <p:nvPr/>
        </p:nvGrpSpPr>
        <p:grpSpPr bwMode="auto">
          <a:xfrm>
            <a:off x="3571875" y="2500313"/>
            <a:ext cx="2463800" cy="857250"/>
            <a:chOff x="3264615" y="3420150"/>
            <a:chExt cx="2462784" cy="855773"/>
          </a:xfrm>
        </p:grpSpPr>
        <p:sp>
          <p:nvSpPr>
            <p:cNvPr id="17426" name="object 35"/>
            <p:cNvSpPr>
              <a:spLocks noChangeArrowheads="1"/>
            </p:cNvSpPr>
            <p:nvPr/>
          </p:nvSpPr>
          <p:spPr bwMode="auto">
            <a:xfrm>
              <a:off x="3381755" y="3491464"/>
              <a:ext cx="2308859" cy="707174"/>
            </a:xfrm>
            <a:prstGeom prst="rect">
              <a:avLst/>
            </a:prstGeom>
            <a:blipFill dpi="0" rotWithShape="1">
              <a:blip r:embed="rId1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7" name="object 36"/>
            <p:cNvSpPr>
              <a:spLocks noChangeArrowheads="1"/>
            </p:cNvSpPr>
            <p:nvPr/>
          </p:nvSpPr>
          <p:spPr bwMode="auto">
            <a:xfrm>
              <a:off x="3264615" y="3420150"/>
              <a:ext cx="2462784" cy="672083"/>
            </a:xfrm>
            <a:prstGeom prst="rect">
              <a:avLst/>
            </a:prstGeom>
            <a:blipFill dpi="0" rotWithShape="1">
              <a:blip r:embed="rId1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8" name="object 37"/>
            <p:cNvSpPr>
              <a:spLocks noChangeArrowheads="1"/>
            </p:cNvSpPr>
            <p:nvPr/>
          </p:nvSpPr>
          <p:spPr bwMode="auto">
            <a:xfrm>
              <a:off x="3419856" y="3510153"/>
              <a:ext cx="2273025" cy="765770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20488" name="object 38"/>
          <p:cNvSpPr txBox="1">
            <a:spLocks noChangeArrowheads="1"/>
          </p:cNvSpPr>
          <p:nvPr/>
        </p:nvSpPr>
        <p:spPr bwMode="auto">
          <a:xfrm>
            <a:off x="3714750" y="2571750"/>
            <a:ext cx="2214563" cy="7477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131445" rIns="0" bIns="0">
            <a:spAutoFit/>
          </a:bodyPr>
          <a:lstStyle/>
          <a:p>
            <a:pPr marL="125413" eaLnBrk="0" hangingPunct="0">
              <a:spcBef>
                <a:spcPts val="1038"/>
              </a:spcBef>
              <a:defRPr/>
            </a:pPr>
            <a:r>
              <a:rPr lang="pl-PL" sz="20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Szkoła policealna</a:t>
            </a:r>
            <a:endParaRPr lang="pl-PL" sz="2000" dirty="0">
              <a:latin typeface="Carlito"/>
              <a:ea typeface="Carlito"/>
              <a:cs typeface="Carlito"/>
            </a:endParaRPr>
          </a:p>
        </p:txBody>
      </p:sp>
      <p:sp>
        <p:nvSpPr>
          <p:cNvPr id="20489" name="object 39"/>
          <p:cNvSpPr txBox="1">
            <a:spLocks noChangeArrowheads="1"/>
          </p:cNvSpPr>
          <p:nvPr/>
        </p:nvSpPr>
        <p:spPr bwMode="auto">
          <a:xfrm>
            <a:off x="285750" y="3714750"/>
            <a:ext cx="7000875" cy="2354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298450" indent="-285750" eaLnBrk="0" hangingPunct="0">
              <a:lnSpc>
                <a:spcPts val="1725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forma bezpłatnego kształcenia pozaszkolnego, przeznaczona dla osób dorosłych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ts val="1538"/>
              </a:lnSpc>
              <a:spcBef>
                <a:spcPts val="175"/>
              </a:spcBef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ukończenie kursu oraz zdanie egzaminu potwierdzającego kwalifikacje  w zawodzie uprawnia do otrzymania świadectwa potwierdzającego kwalifikację w zawodzie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ct val="150000"/>
              </a:lnSpc>
              <a:spcBef>
                <a:spcPts val="1150"/>
              </a:spcBef>
              <a:tabLst>
                <a:tab pos="298450" algn="l"/>
              </a:tabLst>
              <a:defRPr/>
            </a:pPr>
            <a:r>
              <a:rPr lang="pl-PL" sz="1600" u="sng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b="1" u="sng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Przykładowe kursy: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RL.26. wykonywanie kompozycji florystycznych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ts val="1538"/>
              </a:lnSpc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AU.23 Rejestracja, obróbka i publikacja obrazu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ts val="1725"/>
              </a:lnSpc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A.23 Projektowanie fryzur</a:t>
            </a:r>
            <a:endParaRPr lang="pl-PL" sz="1600" dirty="0">
              <a:latin typeface="Carlito"/>
              <a:ea typeface="Carlito"/>
              <a:cs typeface="Carlito"/>
            </a:endParaRPr>
          </a:p>
        </p:txBody>
      </p:sp>
      <p:grpSp>
        <p:nvGrpSpPr>
          <p:cNvPr id="17418" name="object 40"/>
          <p:cNvGrpSpPr>
            <a:grpSpLocks/>
          </p:cNvGrpSpPr>
          <p:nvPr/>
        </p:nvGrpSpPr>
        <p:grpSpPr bwMode="auto">
          <a:xfrm>
            <a:off x="6286500" y="2500313"/>
            <a:ext cx="2619375" cy="2549525"/>
            <a:chOff x="6265164" y="3336035"/>
            <a:chExt cx="2620010" cy="2548255"/>
          </a:xfrm>
        </p:grpSpPr>
        <p:sp>
          <p:nvSpPr>
            <p:cNvPr id="17420" name="object 41"/>
            <p:cNvSpPr>
              <a:spLocks noChangeArrowheads="1"/>
            </p:cNvSpPr>
            <p:nvPr/>
          </p:nvSpPr>
          <p:spPr bwMode="auto">
            <a:xfrm>
              <a:off x="6899148" y="4223003"/>
              <a:ext cx="1033272" cy="1661160"/>
            </a:xfrm>
            <a:prstGeom prst="rect">
              <a:avLst/>
            </a:prstGeom>
            <a:blipFill dpi="0" rotWithShape="1">
              <a:blip r:embed="rId1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1" name="object 42"/>
            <p:cNvSpPr>
              <a:spLocks noChangeArrowheads="1"/>
            </p:cNvSpPr>
            <p:nvPr/>
          </p:nvSpPr>
          <p:spPr bwMode="auto">
            <a:xfrm>
              <a:off x="6948297" y="4250435"/>
              <a:ext cx="936117" cy="1558798"/>
            </a:xfrm>
            <a:prstGeom prst="rect">
              <a:avLst/>
            </a:prstGeom>
            <a:blipFill dpi="0" rotWithShape="1">
              <a:blip r:embed="rId2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2" name="object 43"/>
            <p:cNvSpPr>
              <a:spLocks noChangeArrowheads="1"/>
            </p:cNvSpPr>
            <p:nvPr/>
          </p:nvSpPr>
          <p:spPr bwMode="auto">
            <a:xfrm>
              <a:off x="6948297" y="4250435"/>
              <a:ext cx="936625" cy="1558925"/>
            </a:xfrm>
            <a:custGeom>
              <a:avLst/>
              <a:gdLst>
                <a:gd name="T0" fmla="*/ 0 w 936625"/>
                <a:gd name="T1" fmla="*/ 0 h 1558925"/>
                <a:gd name="T2" fmla="*/ 936625 w 936625"/>
                <a:gd name="T3" fmla="*/ 1558925 h 1558925"/>
              </a:gdLst>
              <a:ahLst/>
              <a:cxnLst/>
              <a:rect l="T0" t="T1" r="T2" b="T3"/>
              <a:pathLst>
                <a:path w="936625" h="1558925">
                  <a:moveTo>
                    <a:pt x="702055" y="0"/>
                  </a:moveTo>
                  <a:lnTo>
                    <a:pt x="702055" y="1207770"/>
                  </a:lnTo>
                  <a:lnTo>
                    <a:pt x="233933" y="1207770"/>
                  </a:lnTo>
                  <a:lnTo>
                    <a:pt x="233933" y="1090802"/>
                  </a:lnTo>
                  <a:lnTo>
                    <a:pt x="0" y="1324736"/>
                  </a:lnTo>
                  <a:lnTo>
                    <a:pt x="233933" y="1558798"/>
                  </a:lnTo>
                  <a:lnTo>
                    <a:pt x="233933" y="1441780"/>
                  </a:lnTo>
                  <a:lnTo>
                    <a:pt x="936117" y="1441780"/>
                  </a:lnTo>
                  <a:lnTo>
                    <a:pt x="936117" y="0"/>
                  </a:lnTo>
                  <a:lnTo>
                    <a:pt x="702055" y="0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3" name="object 44"/>
            <p:cNvSpPr>
              <a:spLocks noChangeArrowheads="1"/>
            </p:cNvSpPr>
            <p:nvPr/>
          </p:nvSpPr>
          <p:spPr bwMode="auto">
            <a:xfrm>
              <a:off x="6310884" y="3337559"/>
              <a:ext cx="2462784" cy="998219"/>
            </a:xfrm>
            <a:prstGeom prst="rect">
              <a:avLst/>
            </a:prstGeom>
            <a:blipFill dpi="0" rotWithShape="1">
              <a:blip r:embed="rId21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4" name="object 45"/>
            <p:cNvSpPr>
              <a:spLocks noChangeArrowheads="1"/>
            </p:cNvSpPr>
            <p:nvPr/>
          </p:nvSpPr>
          <p:spPr bwMode="auto">
            <a:xfrm>
              <a:off x="6265164" y="3336035"/>
              <a:ext cx="2619756" cy="1091183"/>
            </a:xfrm>
            <a:prstGeom prst="rect">
              <a:avLst/>
            </a:prstGeom>
            <a:blipFill dpi="0" rotWithShape="1">
              <a:blip r:embed="rId2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5" name="object 46"/>
            <p:cNvSpPr>
              <a:spLocks noChangeArrowheads="1"/>
            </p:cNvSpPr>
            <p:nvPr/>
          </p:nvSpPr>
          <p:spPr bwMode="auto">
            <a:xfrm>
              <a:off x="6358255" y="3364255"/>
              <a:ext cx="2368042" cy="904087"/>
            </a:xfrm>
            <a:prstGeom prst="rect">
              <a:avLst/>
            </a:prstGeom>
            <a:blipFill dpi="0" rotWithShape="1">
              <a:blip r:embed="rId2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357938" y="2571750"/>
            <a:ext cx="2357437" cy="6842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</a:ln>
        </p:spPr>
        <p:txBody>
          <a:bodyPr lIns="0" tIns="67310" rIns="0" bIns="0">
            <a:spAutoFit/>
          </a:bodyPr>
          <a:lstStyle/>
          <a:p>
            <a:pPr marL="278765" eaLnBrk="0" fontAlgn="auto" hangingPunct="0">
              <a:spcBef>
                <a:spcPts val="530"/>
              </a:spcBef>
              <a:spcAft>
                <a:spcPts val="0"/>
              </a:spcAft>
              <a:defRPr/>
            </a:pPr>
            <a:r>
              <a:rPr sz="2000" b="1" spc="-15" dirty="0">
                <a:solidFill>
                  <a:srgbClr val="17375E"/>
                </a:solidFill>
                <a:latin typeface="Carlito"/>
                <a:cs typeface="Carlito"/>
              </a:rPr>
              <a:t>Kwalifikacyjne</a:t>
            </a:r>
            <a:endParaRPr sz="2000">
              <a:latin typeface="Carlito"/>
              <a:cs typeface="Carlito"/>
            </a:endParaRPr>
          </a:p>
          <a:p>
            <a:pPr marL="133985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sz="2000" b="1" spc="-20" dirty="0">
                <a:solidFill>
                  <a:srgbClr val="17375E"/>
                </a:solidFill>
                <a:latin typeface="Carlito"/>
                <a:cs typeface="Carlito"/>
              </a:rPr>
              <a:t>kursy</a:t>
            </a:r>
            <a:r>
              <a:rPr sz="2000" b="1" spc="-40" dirty="0">
                <a:solidFill>
                  <a:srgbClr val="17375E"/>
                </a:solidFill>
                <a:latin typeface="Carlito"/>
                <a:cs typeface="Carlito"/>
              </a:rPr>
              <a:t> </a:t>
            </a:r>
            <a:r>
              <a:rPr sz="2000" b="1" spc="-15" dirty="0">
                <a:solidFill>
                  <a:srgbClr val="17375E"/>
                </a:solidFill>
                <a:latin typeface="Carlito"/>
                <a:cs typeface="Carlito"/>
              </a:rPr>
              <a:t>zawodowe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pole tekstowe 5"/>
          <p:cNvSpPr txBox="1">
            <a:spLocks noChangeArrowheads="1"/>
          </p:cNvSpPr>
          <p:nvPr/>
        </p:nvSpPr>
        <p:spPr bwMode="auto">
          <a:xfrm>
            <a:off x="642938" y="357188"/>
            <a:ext cx="7786687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4000" b="1">
                <a:solidFill>
                  <a:srgbClr val="FAC090"/>
                </a:solidFill>
                <a:latin typeface="Segoe Script"/>
              </a:rPr>
              <a:t>SZKOŁA ZAWODOWA</a:t>
            </a:r>
          </a:p>
          <a:p>
            <a:pPr algn="ctr"/>
            <a:r>
              <a:rPr lang="pl-PL" sz="5400">
                <a:solidFill>
                  <a:srgbClr val="B9CDE5"/>
                </a:solidFill>
                <a:latin typeface="Footlight MT Light" pitchFamily="18" charset="0"/>
              </a:rPr>
              <a:t>szkołą dobrego wyboru</a:t>
            </a:r>
            <a:endParaRPr lang="pl-PL" sz="6600">
              <a:solidFill>
                <a:srgbClr val="B9CDE5"/>
              </a:solidFill>
              <a:latin typeface="Footlight MT Light" pitchFamily="18" charset="0"/>
            </a:endParaRPr>
          </a:p>
        </p:txBody>
      </p:sp>
      <p:pic>
        <p:nvPicPr>
          <p:cNvPr id="1026" name="Picture 2" descr="Podobny ob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15" y="2143116"/>
            <a:ext cx="821537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B3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pl-PL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</a:br>
            <a:r>
              <a:rPr lang="pl-PL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 KLASY PATRONACKIE </a:t>
            </a:r>
            <a:br>
              <a:rPr lang="pl-PL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</a:br>
            <a:r>
              <a:rPr lang="pl-PL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w szkołach zawodowych</a:t>
            </a:r>
            <a:br>
              <a:rPr lang="pl-PL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</a:br>
            <a:endParaRPr lang="pl-PL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Znalezione obrazy dla zapytania gify pracodawca szkoÅ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28" y="2070886"/>
            <a:ext cx="3154744" cy="2222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916238" y="1628775"/>
            <a:ext cx="5770562" cy="4210050"/>
          </a:xfrm>
        </p:spPr>
        <p:txBody>
          <a:bodyPr rtlCol="0"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000" dirty="0">
                <a:solidFill>
                  <a:srgbClr val="FF0000"/>
                </a:solidFill>
              </a:rPr>
              <a:t>      </a:t>
            </a:r>
            <a:r>
              <a:rPr lang="pl-PL" sz="2000" b="1" dirty="0">
                <a:solidFill>
                  <a:srgbClr val="008080"/>
                </a:solidFill>
              </a:rPr>
              <a:t>Klasa patronacka jest objęta patronatem konkretnej firmy. </a:t>
            </a:r>
            <a:r>
              <a:rPr lang="pl-PL" sz="2000" dirty="0"/>
              <a:t>Patron w liście intencyjnym, porozumieniu lub umowie zawartej ze szkołą deklaruje wsparcie procesu kształcenia.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l-PL" sz="2000" dirty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pl-PL" sz="2000" b="1" dirty="0">
                <a:solidFill>
                  <a:srgbClr val="008080"/>
                </a:solidFill>
              </a:rPr>
              <a:t>Wsparcie to może przybierać różną formę, </a:t>
            </a:r>
            <a:r>
              <a:rPr lang="pl-PL" sz="2000" dirty="0"/>
              <a:t>np.: przyjęcia uczniów na praktyki zawodowe, wyposażenie pracowni szkolnych w sprzęt                 i materiały dydaktyczne, dodatkowe szkolenia, ufundowanie stypendiów dla najzdolniejszych. Ponadto patron uczestniczy w opracowaniu programu nauczania, dopasowanego do profilu       i zapotrzebowania jego firmy. Najlepsi absolwenci mają zapewnione zatrudnienie.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642910" y="142852"/>
            <a:ext cx="7786742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SZKOŁA BRAN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anose="020B0504020000000003" pitchFamily="34" charset="0"/>
                <a:cs typeface="+mn-cs"/>
              </a:rPr>
              <a:t>Ż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OWA I STOPNIA</a:t>
            </a:r>
          </a:p>
        </p:txBody>
      </p:sp>
      <p:pic>
        <p:nvPicPr>
          <p:cNvPr id="20482" name="Picture 2" descr="Podobny ob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85925"/>
            <a:ext cx="7358114" cy="4290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ole tekstowe 5"/>
          <p:cNvSpPr txBox="1">
            <a:spLocks noChangeArrowheads="1"/>
          </p:cNvSpPr>
          <p:nvPr/>
        </p:nvSpPr>
        <p:spPr bwMode="auto">
          <a:xfrm>
            <a:off x="642938" y="0"/>
            <a:ext cx="7786687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5400">
                <a:solidFill>
                  <a:srgbClr val="B9CDE5"/>
                </a:solidFill>
                <a:latin typeface="Calibri" pitchFamily="34" charset="0"/>
              </a:rPr>
              <a:t> </a:t>
            </a:r>
            <a:r>
              <a:rPr lang="pl-PL" sz="3200" b="1">
                <a:solidFill>
                  <a:srgbClr val="FAC090"/>
                </a:solidFill>
                <a:latin typeface="Segoe Script"/>
              </a:rPr>
              <a:t>SZKOŁA BRANŻOWA I ST.</a:t>
            </a:r>
          </a:p>
          <a:p>
            <a:pPr algn="ctr"/>
            <a:r>
              <a:rPr lang="pl-PL" sz="2800" b="1">
                <a:solidFill>
                  <a:srgbClr val="DCE6F2"/>
                </a:solidFill>
                <a:latin typeface="Batang"/>
                <a:ea typeface="Batang"/>
                <a:cs typeface="Vijaya"/>
              </a:rPr>
              <a:t>ZAWODY w białostockich szkołach</a:t>
            </a:r>
            <a:endParaRPr lang="pl-PL" sz="4000" b="1">
              <a:solidFill>
                <a:srgbClr val="DCE6F2"/>
              </a:solidFill>
              <a:latin typeface="Batang"/>
              <a:ea typeface="Batang"/>
              <a:cs typeface="Vijaya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39750" y="1484313"/>
            <a:ext cx="8135938" cy="5019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blacharz samochodowy 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cukiernik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dekarz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elektromechanik pojazdów samochodowych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elektronik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elektryk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fryzjer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kierowca mechanik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kucharz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mechanik motocyklowy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ole tekstowe 5"/>
          <p:cNvSpPr txBox="1">
            <a:spLocks noChangeArrowheads="1"/>
          </p:cNvSpPr>
          <p:nvPr/>
        </p:nvSpPr>
        <p:spPr bwMode="auto">
          <a:xfrm>
            <a:off x="642938" y="0"/>
            <a:ext cx="7786687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5400">
                <a:solidFill>
                  <a:srgbClr val="B9CDE5"/>
                </a:solidFill>
                <a:latin typeface="Calibri" pitchFamily="34" charset="0"/>
              </a:rPr>
              <a:t> </a:t>
            </a:r>
            <a:r>
              <a:rPr lang="pl-PL" sz="3200" b="1">
                <a:solidFill>
                  <a:srgbClr val="FAC090"/>
                </a:solidFill>
                <a:latin typeface="Segoe Script"/>
              </a:rPr>
              <a:t>SZKOŁA BRANŻOWA I ST.</a:t>
            </a:r>
          </a:p>
          <a:p>
            <a:pPr algn="ctr"/>
            <a:r>
              <a:rPr lang="pl-PL" sz="2800" b="1">
                <a:solidFill>
                  <a:srgbClr val="DCE6F2"/>
                </a:solidFill>
                <a:latin typeface="Batang"/>
                <a:ea typeface="Batang"/>
                <a:cs typeface="Vijaya"/>
              </a:rPr>
              <a:t>ZAWODY</a:t>
            </a:r>
            <a:endParaRPr lang="pl-PL" sz="4000" b="1">
              <a:solidFill>
                <a:srgbClr val="DCE6F2"/>
              </a:solidFill>
              <a:latin typeface="Batang"/>
              <a:ea typeface="Batang"/>
              <a:cs typeface="Vijaya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95288" y="1484313"/>
            <a:ext cx="8424862" cy="4740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mechanik pojazdów samochodowych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mechatronik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monter sieci i instalacji sanitarnych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monter stolarki budowlanej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monter zabudowy i robót wykończeniowych w budownictwie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murarz-tynkarz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operator maszyn i urządzeń do przetwórstwa tworzyw sztucznych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operator obrabiarek skrawających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piekarz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stolarz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6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500305"/>
            <a:ext cx="2071702" cy="2815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5" name="object 11"/>
          <p:cNvSpPr>
            <a:spLocks noChangeArrowheads="1"/>
          </p:cNvSpPr>
          <p:nvPr/>
        </p:nvSpPr>
        <p:spPr bwMode="auto">
          <a:xfrm>
            <a:off x="5572125" y="2928938"/>
            <a:ext cx="3286125" cy="21161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26627" name="object 12"/>
          <p:cNvSpPr txBox="1">
            <a:spLocks noChangeArrowheads="1"/>
          </p:cNvSpPr>
          <p:nvPr/>
        </p:nvSpPr>
        <p:spPr bwMode="auto">
          <a:xfrm>
            <a:off x="571472" y="1357298"/>
            <a:ext cx="7858180" cy="50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 eaLnBrk="0" hangingPunct="0">
              <a:spcBef>
                <a:spcPts val="100"/>
              </a:spcBef>
              <a:defRPr/>
            </a:pPr>
            <a:r>
              <a:rPr lang="pl-PL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8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rlito"/>
                <a:ea typeface="Carlito"/>
                <a:cs typeface="Carlito"/>
              </a:rPr>
              <a:t>Co dalej po Branżowej Szkole I Stopnia?</a:t>
            </a:r>
          </a:p>
        </p:txBody>
      </p:sp>
      <p:sp>
        <p:nvSpPr>
          <p:cNvPr id="23557" name="object 13"/>
          <p:cNvSpPr>
            <a:spLocks noChangeArrowheads="1"/>
          </p:cNvSpPr>
          <p:nvPr/>
        </p:nvSpPr>
        <p:spPr bwMode="auto">
          <a:xfrm>
            <a:off x="357188" y="2857500"/>
            <a:ext cx="3214687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26629" name="object 14"/>
          <p:cNvSpPr txBox="1">
            <a:spLocks noChangeArrowheads="1"/>
          </p:cNvSpPr>
          <p:nvPr/>
        </p:nvSpPr>
        <p:spPr bwMode="auto">
          <a:xfrm>
            <a:off x="1071563" y="4071938"/>
            <a:ext cx="192881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  <a:defRPr/>
            </a:pPr>
            <a:r>
              <a:rPr lang="pl-PL" sz="2000" b="1" dirty="0">
                <a:latin typeface="+mn-lt"/>
                <a:cs typeface="Times New Roman" pitchFamily="18" charset="0"/>
              </a:rPr>
              <a:t>LICEUM DLA  </a:t>
            </a:r>
            <a:r>
              <a:rPr lang="pl-PL" sz="2000" b="1" dirty="0">
                <a:latin typeface="+mn-lt"/>
              </a:rPr>
              <a:t>DOROSŁYCH</a:t>
            </a:r>
            <a:endParaRPr lang="pl-PL" sz="2000" dirty="0">
              <a:latin typeface="+mn-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6963" y="3214688"/>
            <a:ext cx="1189037" cy="3825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2400" b="1" spc="-75" dirty="0">
                <a:latin typeface="+mn-lt"/>
                <a:cs typeface="Times New Roman"/>
              </a:rPr>
              <a:t>PRACA</a:t>
            </a:r>
            <a:endParaRPr sz="2400">
              <a:latin typeface="+mn-lt"/>
              <a:cs typeface="Times New Roman"/>
            </a:endParaRPr>
          </a:p>
        </p:txBody>
      </p:sp>
      <p:sp>
        <p:nvSpPr>
          <p:cNvPr id="23560" name="object 16"/>
          <p:cNvSpPr txBox="1">
            <a:spLocks noChangeArrowheads="1"/>
          </p:cNvSpPr>
          <p:nvPr/>
        </p:nvSpPr>
        <p:spPr bwMode="auto">
          <a:xfrm>
            <a:off x="5929313" y="3214688"/>
            <a:ext cx="22987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b="1">
                <a:latin typeface="Times New Roman" pitchFamily="18" charset="0"/>
                <a:cs typeface="Times New Roman" pitchFamily="18" charset="0"/>
              </a:rPr>
              <a:t>KWALIFIKACYJNE  KURSY ZAWODOWE</a:t>
            </a:r>
            <a:endParaRPr lang="pl-PL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72250" y="4286250"/>
            <a:ext cx="1643063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2000" b="1" spc="145" dirty="0">
                <a:latin typeface="+mn-lt"/>
                <a:cs typeface="Times New Roman"/>
              </a:rPr>
              <a:t>BS </a:t>
            </a:r>
            <a:r>
              <a:rPr sz="2000" b="1" spc="-229">
                <a:latin typeface="+mn-lt"/>
                <a:cs typeface="Times New Roman"/>
              </a:rPr>
              <a:t>II</a:t>
            </a:r>
            <a:r>
              <a:rPr sz="2000" b="1" spc="-195">
                <a:latin typeface="+mn-lt"/>
                <a:cs typeface="Times New Roman"/>
              </a:rPr>
              <a:t> </a:t>
            </a:r>
            <a:r>
              <a:rPr lang="pl-PL" sz="2000" b="1" spc="-195" dirty="0">
                <a:latin typeface="+mn-lt"/>
                <a:cs typeface="Times New Roman"/>
              </a:rPr>
              <a:t> </a:t>
            </a:r>
            <a:r>
              <a:rPr sz="2000" b="1" spc="-45">
                <a:latin typeface="+mn-lt"/>
                <a:cs typeface="Times New Roman"/>
              </a:rPr>
              <a:t>STOPNIA</a:t>
            </a:r>
            <a:endParaRPr sz="2000">
              <a:latin typeface="+mn-lt"/>
              <a:cs typeface="Times New Roman"/>
            </a:endParaRPr>
          </a:p>
        </p:txBody>
      </p:sp>
      <p:sp>
        <p:nvSpPr>
          <p:cNvPr id="23562" name="AutoShape 11" descr="Znalezione obrazy dla zapytania: ludzik do prezentacji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3563" name="AutoShape 13" descr="Znalezione obrazy dla zapytania: ludzik do prezentacji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642938" y="142875"/>
            <a:ext cx="77866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TECHNIKUM</a:t>
            </a:r>
            <a:endParaRPr lang="pl-PL" sz="5100" b="1" dirty="0">
              <a:solidFill>
                <a:schemeClr val="accent6">
                  <a:lumMod val="60000"/>
                  <a:lumOff val="40000"/>
                </a:schemeClr>
              </a:solidFill>
              <a:latin typeface="Segoe Script" pitchFamily="34" charset="0"/>
              <a:cs typeface="Vijaya" pitchFamily="34" charset="0"/>
            </a:endParaRPr>
          </a:p>
        </p:txBody>
      </p:sp>
      <p:pic>
        <p:nvPicPr>
          <p:cNvPr id="23554" name="Picture 2" descr="Podobny ob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506" y="1214422"/>
            <a:ext cx="7650988" cy="5095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785938" y="142875"/>
            <a:ext cx="6143625" cy="1354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5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Script" pitchFamily="34" charset="0"/>
                <a:cs typeface="Vijaya" pitchFamily="34" charset="0"/>
              </a:rPr>
              <a:t>TECHNIKUM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Vijaya" pitchFamily="34" charset="0"/>
              </a:rPr>
              <a:t>ZAWODY w białostockich szkołach</a:t>
            </a:r>
            <a:endParaRPr lang="pl-PL" sz="4000" b="1" dirty="0">
              <a:solidFill>
                <a:schemeClr val="accent1">
                  <a:lumMod val="20000"/>
                  <a:lumOff val="8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  <a:cs typeface="Vijaya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82600" y="1809750"/>
            <a:ext cx="4089400" cy="36306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kelner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architektury krajobrazu 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automatyk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budownictwa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budowy dróg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ekonomista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elektronik 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elektryk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fotografii i multimediów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gazownictwa</a:t>
            </a:r>
          </a:p>
        </p:txBody>
      </p:sp>
      <p:sp>
        <p:nvSpPr>
          <p:cNvPr id="4" name="Prostokąt 3"/>
          <p:cNvSpPr/>
          <p:nvPr/>
        </p:nvSpPr>
        <p:spPr>
          <a:xfrm>
            <a:off x="4787900" y="1631950"/>
            <a:ext cx="4572000" cy="3986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geodeta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grafiki i poligrafii cyfrowej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handlowiec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hotelarstwa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informatyk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inżynierii sanitarnej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logistyk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masażysta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mechanik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mechanizacji rolnictwa i </a:t>
            </a:r>
            <a:r>
              <a:rPr lang="pl-PL" sz="20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agrotroniki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+mn-lt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2390775" y="0"/>
            <a:ext cx="4362450" cy="1354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5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pl-PL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Script" pitchFamily="34" charset="0"/>
                <a:cs typeface="Vijaya" pitchFamily="34" charset="0"/>
              </a:rPr>
              <a:t>TECHNIKUM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Vijaya" pitchFamily="34" charset="0"/>
              </a:rPr>
              <a:t>ZAWODY</a:t>
            </a:r>
            <a:endParaRPr lang="pl-PL" sz="4000" b="1" dirty="0">
              <a:solidFill>
                <a:schemeClr val="accent1">
                  <a:lumMod val="20000"/>
                  <a:lumOff val="8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  <a:cs typeface="Vijaya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47663" y="1638300"/>
            <a:ext cx="4440237" cy="3986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mechatronik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obsługi turystycznej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organizacji reklamy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pojazdów samochodowych 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przemysłu mody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realizacji nagrań i nagłośnień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robót wykończeniowych w budownictwie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rolnik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technologii drewna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teleinformatyk</a:t>
            </a:r>
          </a:p>
        </p:txBody>
      </p:sp>
      <p:sp>
        <p:nvSpPr>
          <p:cNvPr id="4" name="Prostokąt 3"/>
          <p:cNvSpPr/>
          <p:nvPr/>
        </p:nvSpPr>
        <p:spPr>
          <a:xfrm>
            <a:off x="5076825" y="1652588"/>
            <a:ext cx="3959225" cy="3257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transportu kolejowego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turystyki wiejskiej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</a:t>
            </a:r>
            <a:r>
              <a:rPr lang="pl-PL" sz="20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tyfloinformatyk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+mn-lt"/>
              <a:ea typeface="Calibri"/>
              <a:cs typeface="Times New Roman"/>
            </a:endParaRP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urządzeń i systemów energetyki odnawialnej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usług fryzjerskich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weterynarii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żywienia i usług gastronomicznych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357430"/>
            <a:ext cx="242889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51" name="object 11"/>
          <p:cNvSpPr>
            <a:spLocks noChangeArrowheads="1"/>
          </p:cNvSpPr>
          <p:nvPr/>
        </p:nvSpPr>
        <p:spPr bwMode="auto">
          <a:xfrm>
            <a:off x="5643563" y="2643188"/>
            <a:ext cx="3214687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71688" y="1285875"/>
            <a:ext cx="6357937" cy="566738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3600" b="1" spc="-5">
                <a:solidFill>
                  <a:srgbClr val="008080"/>
                </a:solidFill>
                <a:latin typeface="Carlito"/>
                <a:cs typeface="Carlito"/>
              </a:rPr>
              <a:t>Co </a:t>
            </a:r>
            <a:r>
              <a:rPr lang="pl-PL" sz="3600" b="1" spc="-5" dirty="0">
                <a:solidFill>
                  <a:srgbClr val="008080"/>
                </a:solidFill>
                <a:latin typeface="Carlito"/>
                <a:cs typeface="Carlito"/>
              </a:rPr>
              <a:t>dalej </a:t>
            </a:r>
            <a:r>
              <a:rPr sz="3600" b="1" spc="-5">
                <a:solidFill>
                  <a:srgbClr val="008080"/>
                </a:solidFill>
                <a:latin typeface="Carlito"/>
                <a:cs typeface="Carlito"/>
              </a:rPr>
              <a:t>po</a:t>
            </a:r>
            <a:r>
              <a:rPr sz="3600" b="1" spc="-60">
                <a:solidFill>
                  <a:srgbClr val="008080"/>
                </a:solidFill>
                <a:latin typeface="Carlito"/>
                <a:cs typeface="Carlito"/>
              </a:rPr>
              <a:t> </a:t>
            </a:r>
            <a:r>
              <a:rPr sz="3600" b="1" spc="-15" dirty="0">
                <a:solidFill>
                  <a:srgbClr val="008080"/>
                </a:solidFill>
                <a:latin typeface="Carlito"/>
                <a:cs typeface="Carlito"/>
              </a:rPr>
              <a:t>technikum?</a:t>
            </a:r>
            <a:endParaRPr sz="3600">
              <a:solidFill>
                <a:srgbClr val="008080"/>
              </a:solidFill>
              <a:latin typeface="Carlito"/>
              <a:cs typeface="Carlito"/>
            </a:endParaRPr>
          </a:p>
        </p:txBody>
      </p:sp>
      <p:sp>
        <p:nvSpPr>
          <p:cNvPr id="27653" name="object 13"/>
          <p:cNvSpPr>
            <a:spLocks noChangeArrowheads="1"/>
          </p:cNvSpPr>
          <p:nvPr/>
        </p:nvSpPr>
        <p:spPr bwMode="auto">
          <a:xfrm>
            <a:off x="0" y="2643188"/>
            <a:ext cx="3313113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27654" name="object 14"/>
          <p:cNvSpPr txBox="1">
            <a:spLocks noChangeArrowheads="1"/>
          </p:cNvSpPr>
          <p:nvPr/>
        </p:nvSpPr>
        <p:spPr bwMode="auto">
          <a:xfrm>
            <a:off x="1000125" y="3929063"/>
            <a:ext cx="168751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b="1">
                <a:latin typeface="Times New Roman" pitchFamily="18" charset="0"/>
                <a:cs typeface="Times New Roman" pitchFamily="18" charset="0"/>
              </a:rPr>
              <a:t>SZKOŁA  POLICEALNA</a:t>
            </a:r>
            <a:endParaRPr lang="pl-PL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5813" y="3071813"/>
            <a:ext cx="1143000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2000" b="1" spc="-75" dirty="0">
                <a:latin typeface="Times New Roman" pitchFamily="18" charset="0"/>
                <a:cs typeface="Times New Roman" pitchFamily="18" charset="0"/>
              </a:rPr>
              <a:t>PRACA</a:t>
            </a:r>
            <a:endParaRPr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6" name="object 16"/>
          <p:cNvSpPr txBox="1">
            <a:spLocks noChangeArrowheads="1"/>
          </p:cNvSpPr>
          <p:nvPr/>
        </p:nvSpPr>
        <p:spPr bwMode="auto">
          <a:xfrm>
            <a:off x="5929313" y="2928938"/>
            <a:ext cx="22987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b="1">
                <a:latin typeface="Times New Roman" pitchFamily="18" charset="0"/>
                <a:cs typeface="Times New Roman" pitchFamily="18" charset="0"/>
              </a:rPr>
              <a:t>KWALIFIKACYJNE  KURSY ZAWODOWE</a:t>
            </a:r>
            <a:endParaRPr lang="pl-PL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72250" y="4000500"/>
            <a:ext cx="1500188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lang="pl-PL" sz="2000" b="1" spc="300" dirty="0">
                <a:latin typeface="Times New Roman"/>
                <a:cs typeface="Times New Roman"/>
              </a:rPr>
              <a:t>STUDIA</a:t>
            </a:r>
            <a:r>
              <a:rPr lang="pl-PL" b="1" spc="300" dirty="0">
                <a:latin typeface="Times New Roman"/>
                <a:cs typeface="Times New Roman"/>
              </a:rPr>
              <a:t> 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642910" y="0"/>
            <a:ext cx="7786687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LICEUM OGÓLNOKSZTAŁCĄCE  </a:t>
            </a:r>
            <a:endParaRPr lang="pl-PL" sz="5100" b="1" dirty="0">
              <a:solidFill>
                <a:schemeClr val="accent6">
                  <a:lumMod val="60000"/>
                  <a:lumOff val="40000"/>
                </a:schemeClr>
              </a:solidFill>
              <a:latin typeface="Segoe Script" pitchFamily="34" charset="0"/>
              <a:cs typeface="Vijaya" pitchFamily="34" charset="0"/>
            </a:endParaRPr>
          </a:p>
        </p:txBody>
      </p:sp>
      <p:pic>
        <p:nvPicPr>
          <p:cNvPr id="24578" name="Picture 2" descr="Znalezione obrazy dla zapytania LIce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85860"/>
            <a:ext cx="7620000" cy="5076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200" b="1" dirty="0">
                <a:solidFill>
                  <a:srgbClr val="0070C0"/>
                </a:solidFill>
              </a:rPr>
              <a:t>Na co zwrócić uwagę, wybierając liceum ogólnokształcące</a:t>
            </a:r>
          </a:p>
        </p:txBody>
      </p:sp>
      <p:pic>
        <p:nvPicPr>
          <p:cNvPr id="4" name="Symbol zastępczy zawartości 3"/>
          <p:cNvPicPr>
            <a:picLocks/>
          </p:cNvPicPr>
          <p:nvPr/>
        </p:nvPicPr>
        <p:blipFill rotWithShape="1">
          <a:blip r:embed="rId2"/>
          <a:srcRect l="23152" t="8587" r="23151" b="7090"/>
          <a:stretch/>
        </p:blipFill>
        <p:spPr>
          <a:xfrm>
            <a:off x="1187450" y="2420938"/>
            <a:ext cx="6408738" cy="46656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5613" y="1417638"/>
            <a:ext cx="8229600" cy="4525962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pl-PL" sz="1600" b="1" dirty="0"/>
              <a:t>Przedmioty, których najchętniej uczy się dziecko np.: język polski, biologia, matematyka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pl-PL" sz="1600" b="1" dirty="0"/>
              <a:t> Sprawdź, w którym liceum lubiane przedmioty będą nauczane w formie rozszerzonej.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1600" b="1" dirty="0"/>
              <a:t>3.     Dowiedz się, jakie przedmioty bierze pod uwagę uczelnia wyższa, przyjmując studentów.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143248"/>
            <a:ext cx="2928958" cy="1916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3" name="object 2"/>
          <p:cNvSpPr>
            <a:spLocks noGrp="1"/>
          </p:cNvSpPr>
          <p:nvPr>
            <p:ph type="title"/>
          </p:nvPr>
        </p:nvSpPr>
        <p:spPr/>
        <p:txBody>
          <a:bodyPr tIns="12700"/>
          <a:lstStyle/>
          <a:p>
            <a:pPr marL="412750" eaLnBrk="1" hangingPunct="1">
              <a:spcBef>
                <a:spcPts val="100"/>
              </a:spcBef>
            </a:pPr>
            <a:r>
              <a:rPr lang="pl-PL" sz="800">
                <a:ea typeface="Carlito"/>
                <a:cs typeface="Carlito"/>
              </a:rPr>
              <a:t>.</a:t>
            </a:r>
          </a:p>
        </p:txBody>
      </p:sp>
      <p:sp>
        <p:nvSpPr>
          <p:cNvPr id="30724" name="object 11"/>
          <p:cNvSpPr>
            <a:spLocks noChangeArrowheads="1"/>
          </p:cNvSpPr>
          <p:nvPr/>
        </p:nvSpPr>
        <p:spPr bwMode="auto">
          <a:xfrm>
            <a:off x="5830888" y="3071813"/>
            <a:ext cx="3313112" cy="190341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30725" name="object 12"/>
          <p:cNvSpPr txBox="1">
            <a:spLocks noChangeArrowheads="1"/>
          </p:cNvSpPr>
          <p:nvPr/>
        </p:nvSpPr>
        <p:spPr bwMode="auto">
          <a:xfrm>
            <a:off x="642938" y="1571625"/>
            <a:ext cx="80010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sz="3000" b="1">
                <a:solidFill>
                  <a:srgbClr val="008080"/>
                </a:solidFill>
                <a:latin typeface="Carlito"/>
                <a:ea typeface="Carlito"/>
                <a:cs typeface="Carlito"/>
              </a:rPr>
              <a:t>Co dalej po liceum ogólnokształcącym?</a:t>
            </a:r>
            <a:endParaRPr lang="pl-PL" sz="3000">
              <a:solidFill>
                <a:srgbClr val="008080"/>
              </a:solidFill>
              <a:latin typeface="Carlito"/>
              <a:ea typeface="Carlito"/>
              <a:cs typeface="Carlito"/>
            </a:endParaRPr>
          </a:p>
        </p:txBody>
      </p:sp>
      <p:sp>
        <p:nvSpPr>
          <p:cNvPr id="30726" name="object 13"/>
          <p:cNvSpPr>
            <a:spLocks noChangeArrowheads="1"/>
          </p:cNvSpPr>
          <p:nvPr/>
        </p:nvSpPr>
        <p:spPr bwMode="auto">
          <a:xfrm>
            <a:off x="34925" y="3040063"/>
            <a:ext cx="3457575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66825" y="4286250"/>
            <a:ext cx="1423988" cy="50482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1600" b="1" spc="70" dirty="0">
                <a:latin typeface="Times New Roman" pitchFamily="18" charset="0"/>
                <a:cs typeface="Times New Roman" pitchFamily="18" charset="0"/>
              </a:rPr>
              <a:t>SZKOŁA</a:t>
            </a:r>
            <a:endParaRPr sz="1600">
              <a:latin typeface="Times New Roman" pitchFamily="18" charset="0"/>
              <a:cs typeface="Times New Roman" pitchFamily="18" charset="0"/>
            </a:endParaRPr>
          </a:p>
          <a:p>
            <a:pPr marL="12700"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sz="1600" b="1" spc="-105" dirty="0">
                <a:latin typeface="Times New Roman" pitchFamily="18" charset="0"/>
                <a:cs typeface="Times New Roman" pitchFamily="18" charset="0"/>
              </a:rPr>
              <a:t>POLICEALNA</a:t>
            </a: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7250" y="3457575"/>
            <a:ext cx="1357313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lang="pl-PL" b="1" spc="305" dirty="0">
                <a:latin typeface="Times New Roman" pitchFamily="18" charset="0"/>
                <a:cs typeface="Times New Roman" pitchFamily="18" charset="0"/>
              </a:rPr>
              <a:t>STUDIA</a:t>
            </a:r>
            <a:r>
              <a:rPr lang="pl-PL" sz="2000" b="1" spc="3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spc="305" dirty="0">
                <a:latin typeface="+mn-lt"/>
                <a:cs typeface="Times New Roman"/>
              </a:rPr>
              <a:t> </a:t>
            </a:r>
            <a:endParaRPr sz="2000" b="1">
              <a:latin typeface="+mn-lt"/>
              <a:cs typeface="Times New Roman"/>
            </a:endParaRPr>
          </a:p>
        </p:txBody>
      </p:sp>
      <p:sp>
        <p:nvSpPr>
          <p:cNvPr id="30729" name="object 16"/>
          <p:cNvSpPr txBox="1">
            <a:spLocks noChangeArrowheads="1"/>
          </p:cNvSpPr>
          <p:nvPr/>
        </p:nvSpPr>
        <p:spPr bwMode="auto">
          <a:xfrm>
            <a:off x="6215063" y="3357563"/>
            <a:ext cx="2298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sz="1600" b="1">
                <a:latin typeface="Times New Roman" pitchFamily="18" charset="0"/>
                <a:cs typeface="Times New Roman" pitchFamily="18" charset="0"/>
              </a:rPr>
              <a:t>KWALIFIKACYJNE  KURSY ZAWODOWE</a:t>
            </a:r>
            <a:endParaRPr lang="pl-PL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58000" y="4214813"/>
            <a:ext cx="1571625" cy="5730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b="1" spc="-75" dirty="0">
                <a:latin typeface="Times New Roman" pitchFamily="18" charset="0"/>
                <a:cs typeface="Times New Roman" pitchFamily="18" charset="0"/>
              </a:rPr>
              <a:t>PRACA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2700"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b="1" spc="-15" dirty="0">
                <a:latin typeface="Times New Roman" pitchFamily="18" charset="0"/>
                <a:cs typeface="Times New Roman" pitchFamily="18" charset="0"/>
              </a:rPr>
              <a:t>(brak</a:t>
            </a:r>
            <a:r>
              <a:rPr b="1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>
                <a:latin typeface="Times New Roman" pitchFamily="18" charset="0"/>
                <a:cs typeface="Times New Roman" pitchFamily="18" charset="0"/>
              </a:rPr>
              <a:t>zawodu)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>
          <a:xfrm>
            <a:off x="285750" y="285750"/>
            <a:ext cx="8229600" cy="296863"/>
          </a:xfrm>
        </p:spPr>
        <p:txBody>
          <a:bodyPr/>
          <a:lstStyle/>
          <a:p>
            <a:r>
              <a:rPr lang="pl-PL" altLang="pl-PL" sz="800"/>
              <a:t>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063" y="571500"/>
            <a:ext cx="8228012" cy="5500688"/>
          </a:xfrm>
        </p:spPr>
        <p:txBody>
          <a:bodyPr/>
          <a:lstStyle/>
          <a:p>
            <a:pPr marL="0" indent="0" algn="ctr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4000" b="1" dirty="0">
                <a:solidFill>
                  <a:srgbClr val="0070C0"/>
                </a:solidFill>
              </a:rPr>
              <a:t>System elektronicznej rekrutacji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/>
              <a:t>Od kilku lat w Mieście Białymstoku nabór do szkół ponadpodstawowych prowadzony jest przy pomocy elektronicznego systemu rekrutacji. 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Informacje o rekrutacji :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</a:t>
            </a:r>
            <a:r>
              <a:rPr lang="pl-PL" sz="1800" b="1" dirty="0">
                <a:solidFill>
                  <a:srgbClr val="C00000"/>
                </a:solidFill>
                <a:hlinkClick r:id="rId2"/>
              </a:rPr>
              <a:t>www.bialystok.pl</a:t>
            </a:r>
            <a:endParaRPr lang="pl-PL" sz="1800" b="1" dirty="0">
              <a:solidFill>
                <a:srgbClr val="C00000"/>
              </a:solidFill>
            </a:endParaRP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„Dla mieszkańców”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„Edukacja”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„Rekrutacja”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„Rekrutacja dla absolwentów szkół podstawowych”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defRPr/>
            </a:pPr>
            <a:r>
              <a:rPr lang="pl-PL" sz="1600" b="1" dirty="0"/>
              <a:t>Wniosek o przyjęcie do publicznej szkoły ponadpodstawowej kandydaci wypełniają w formie elektronicznej na ww. stronie. Wypełniony wniosek musi być wydrukowany i podpisany a następnie złożony w formie papierowej w szkole pierwszego wyboru. 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defRPr/>
            </a:pPr>
            <a:r>
              <a:rPr lang="pl-PL" sz="1600" b="1" dirty="0"/>
              <a:t>Szkoła pierwszego wyboru - to szkoła, która została wybrana i wpisana na wniosku na pozycji pierwszej.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defRPr/>
            </a:pPr>
            <a:r>
              <a:rPr lang="pl-PL" sz="1600" b="1" dirty="0"/>
              <a:t>Osoby nie mające dostępu do Internetu mogą wypełnić wniosek odręcznie (formularz dostępny w sekretariacie szkoły). Szkoła ta wprowadzi dane kandydata do systemu elektronicznego.</a:t>
            </a:r>
          </a:p>
          <a:p>
            <a:pPr>
              <a:defRPr/>
            </a:pPr>
            <a:endParaRPr lang="pl-PL" dirty="0"/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5" y="1714512"/>
            <a:ext cx="1928826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76092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642938" y="357188"/>
            <a:ext cx="778668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Script" pitchFamily="34" charset="0"/>
                <a:cs typeface="Vijaya" pitchFamily="34" charset="0"/>
              </a:rPr>
              <a:t>REKRUTACJA</a:t>
            </a:r>
            <a:endParaRPr lang="pl-PL" sz="5100" b="1" dirty="0">
              <a:solidFill>
                <a:schemeClr val="accent6">
                  <a:lumMod val="60000"/>
                  <a:lumOff val="40000"/>
                </a:schemeClr>
              </a:solidFill>
              <a:latin typeface="Segoe Script" pitchFamily="34" charset="0"/>
              <a:cs typeface="Vijay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3896" r="1623" b="3896"/>
          <a:stretch>
            <a:fillRect/>
          </a:stretch>
        </p:blipFill>
        <p:spPr bwMode="auto">
          <a:xfrm>
            <a:off x="1000125" y="1285875"/>
            <a:ext cx="7215188" cy="5072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214313" y="142875"/>
            <a:ext cx="85010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Materiały </a:t>
            </a:r>
            <a:r>
              <a:rPr lang="pl-PL" sz="3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on-line</a:t>
            </a:r>
            <a:r>
              <a:rPr lang="pl-PL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 pomocne w wyborze przyszłej ścieżki edukacyjno-zawodowej  </a:t>
            </a:r>
          </a:p>
        </p:txBody>
      </p:sp>
      <p:sp>
        <p:nvSpPr>
          <p:cNvPr id="36867" name="AutoShape 2" descr="Znalezione obrazy dla zapytania email ikonka 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>
              <a:latin typeface="Calibri" pitchFamily="34" charset="0"/>
              <a:cs typeface="ヒラギノ角ゴ ProN W3"/>
            </a:endParaRPr>
          </a:p>
        </p:txBody>
      </p:sp>
      <p:sp>
        <p:nvSpPr>
          <p:cNvPr id="36868" name="pole tekstowe 10"/>
          <p:cNvSpPr txBox="1">
            <a:spLocks noChangeArrowheads="1"/>
          </p:cNvSpPr>
          <p:nvPr/>
        </p:nvSpPr>
        <p:spPr bwMode="auto">
          <a:xfrm>
            <a:off x="428625" y="1428750"/>
            <a:ext cx="850106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b="1">
                <a:cs typeface="ヒラギノ角ゴ ProN W3"/>
                <a:hlinkClick r:id="rId2"/>
              </a:rPr>
              <a:t>www.bialystok.pl</a:t>
            </a:r>
            <a:r>
              <a:rPr lang="pl-PL">
                <a:cs typeface="ヒラギノ角ゴ ProN W3"/>
              </a:rPr>
              <a:t>  - tu znajdziesz informacje dotyczące zasad rekrutacji do szkół; informator o szkołach ponadpodstawowych; terminy rekrutacji</a:t>
            </a:r>
          </a:p>
          <a:p>
            <a:r>
              <a:rPr lang="pl-PL">
                <a:cs typeface="ヒラギノ角ゴ ProN W3"/>
              </a:rPr>
              <a:t> </a:t>
            </a:r>
          </a:p>
          <a:p>
            <a:r>
              <a:rPr lang="pl-PL" b="1">
                <a:solidFill>
                  <a:srgbClr val="008080"/>
                </a:solidFill>
                <a:cs typeface="ヒラギノ角ゴ ProN W3"/>
              </a:rPr>
              <a:t>strony www szkół ponadpodstawowych </a:t>
            </a:r>
            <a:r>
              <a:rPr lang="pl-PL">
                <a:cs typeface="ヒラギノ角ゴ ProN W3"/>
              </a:rPr>
              <a:t>– informacje o szkole; oferta edukacyjna szkoły, ciekawostki o szkole, kluby zainteresowań na terenie szkół itp. </a:t>
            </a:r>
          </a:p>
          <a:p>
            <a:endParaRPr lang="pl-PL">
              <a:cs typeface="ヒラギノ角ゴ ProN W3"/>
            </a:endParaRPr>
          </a:p>
          <a:p>
            <a:r>
              <a:rPr lang="pl-PL" b="1">
                <a:solidFill>
                  <a:srgbClr val="008080"/>
                </a:solidFill>
                <a:cs typeface="ヒラギノ角ゴ ProN W3"/>
              </a:rPr>
              <a:t>www.mapakariery.p</a:t>
            </a:r>
            <a:r>
              <a:rPr lang="pl-PL" b="1">
                <a:cs typeface="ヒラギノ角ゴ ProN W3"/>
              </a:rPr>
              <a:t>l</a:t>
            </a:r>
            <a:r>
              <a:rPr lang="pl-PL">
                <a:cs typeface="ヒラギノ角ゴ ProN W3"/>
              </a:rPr>
              <a:t> – m.in. zawody według branż; dostępność pracy w zawodach; zawody według predyspozycji </a:t>
            </a:r>
          </a:p>
          <a:p>
            <a:endParaRPr lang="pl-PL">
              <a:cs typeface="ヒラギノ角ゴ ProN W3"/>
            </a:endParaRPr>
          </a:p>
          <a:p>
            <a:r>
              <a:rPr lang="pl-PL" b="1">
                <a:cs typeface="ヒラギノ角ゴ ProN W3"/>
                <a:hlinkClick r:id="rId3"/>
              </a:rPr>
              <a:t>www.mapakarier.org</a:t>
            </a:r>
            <a:r>
              <a:rPr lang="pl-PL">
                <a:cs typeface="ヒラギノ角ゴ ProN W3"/>
              </a:rPr>
              <a:t>  - odkryj nieznane ci dotąd zawody; poznaj różne</a:t>
            </a:r>
          </a:p>
          <a:p>
            <a:r>
              <a:rPr lang="pl-PL">
                <a:cs typeface="ヒラギノ角ゴ ProN W3"/>
              </a:rPr>
              <a:t> ścieżki kariery; dowiedz się, jakie przedmioty szkolne pomagają w zdobyciu wymarzonej pracy</a:t>
            </a:r>
          </a:p>
          <a:p>
            <a:endParaRPr lang="pl-PL">
              <a:cs typeface="ヒラギノ角ゴ ProN W3"/>
            </a:endParaRPr>
          </a:p>
          <a:p>
            <a:endParaRPr lang="pl-PL">
              <a:cs typeface="ヒラギノ角ゴ ProN W3"/>
            </a:endParaRPr>
          </a:p>
          <a:p>
            <a:endParaRPr lang="pl-PL">
              <a:cs typeface="ヒラギノ角ゴ ProN W3"/>
            </a:endParaRPr>
          </a:p>
          <a:p>
            <a:endParaRPr lang="pl-PL">
              <a:cs typeface="ヒラギノ角ゴ ProN W3"/>
            </a:endParaRPr>
          </a:p>
          <a:p>
            <a:endParaRPr lang="pl-PL">
              <a:cs typeface="ヒラギノ角ゴ ProN W3"/>
            </a:endParaRPr>
          </a:p>
        </p:txBody>
      </p:sp>
      <p:sp>
        <p:nvSpPr>
          <p:cNvPr id="36869" name="Prostokąt 12"/>
          <p:cNvSpPr>
            <a:spLocks noChangeArrowheads="1"/>
          </p:cNvSpPr>
          <p:nvPr/>
        </p:nvSpPr>
        <p:spPr bwMode="auto">
          <a:xfrm>
            <a:off x="357188" y="5500688"/>
            <a:ext cx="8501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b="1">
                <a:cs typeface="ヒラギノ角ゴ ProN W3"/>
                <a:hlinkClick r:id="rId4"/>
              </a:rPr>
              <a:t>https://psz.praca.gov.pl/rynek-pracy/bazy-danych/klasyfikacja-zawodow-i-specjalnosci/wyszukiwarka-opisow-zawodow</a:t>
            </a:r>
            <a:r>
              <a:rPr lang="pl-PL" b="1">
                <a:cs typeface="ヒラギノ角ゴ ProN W3"/>
              </a:rPr>
              <a:t> </a:t>
            </a:r>
            <a:r>
              <a:rPr lang="pl-PL">
                <a:cs typeface="ヒラギノ角ゴ ProN W3"/>
              </a:rPr>
              <a:t>- wyszukiwarka zawodów </a:t>
            </a:r>
          </a:p>
        </p:txBody>
      </p:sp>
      <p:sp>
        <p:nvSpPr>
          <p:cNvPr id="36870" name="AutoShape 2" descr="Znalezione obrazy dla zapytania: nauka on-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cs typeface="ヒラギノ角ゴ ProN W3"/>
            </a:endParaRPr>
          </a:p>
        </p:txBody>
      </p:sp>
      <p:sp>
        <p:nvSpPr>
          <p:cNvPr id="36871" name="AutoShape 6" descr="Znalezione obrazy dla zapytania: ww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>
              <a:cs typeface="ヒラギノ角ゴ ProN W3"/>
            </a:endParaRPr>
          </a:p>
        </p:txBody>
      </p:sp>
      <p:pic>
        <p:nvPicPr>
          <p:cNvPr id="9933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4500570"/>
            <a:ext cx="2000265" cy="1052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l-PL" b="1">
                <a:solidFill>
                  <a:srgbClr val="1F487C"/>
                </a:solidFill>
                <a:latin typeface="Carlito"/>
                <a:ea typeface="Carlito"/>
                <a:cs typeface="Carlito"/>
              </a:rPr>
            </a:br>
            <a:r>
              <a:rPr lang="pl-PL" sz="5400" b="1">
                <a:solidFill>
                  <a:srgbClr val="008080"/>
                </a:solidFill>
                <a:latin typeface="Monotype Corsiva" pitchFamily="66" charset="0"/>
                <a:ea typeface="Carlito"/>
                <a:cs typeface="Carlito"/>
              </a:rPr>
              <a:t>Drodzy UCZNIOWIE</a:t>
            </a:r>
            <a:br>
              <a:rPr lang="pl-PL">
                <a:latin typeface="Carlito"/>
                <a:ea typeface="Carlito"/>
                <a:cs typeface="Carlito"/>
              </a:rPr>
            </a:b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88" y="1428750"/>
            <a:ext cx="8229600" cy="3257550"/>
          </a:xfrm>
        </p:spPr>
        <p:txBody>
          <a:bodyPr/>
          <a:lstStyle/>
          <a:p>
            <a:pPr marL="911225" algn="ctr">
              <a:spcBef>
                <a:spcPts val="25"/>
              </a:spcBef>
              <a:buFont typeface="Arial" pitchFamily="34" charset="0"/>
              <a:buNone/>
              <a:defRPr/>
            </a:pPr>
            <a:r>
              <a:rPr lang="pl-PL" sz="3600" b="1" dirty="0">
                <a:solidFill>
                  <a:srgbClr val="0070C0"/>
                </a:solidFill>
                <a:latin typeface="Monotype Corsiva" pitchFamily="66" charset="0"/>
              </a:rPr>
              <a:t>Trafny wybór szkoły ponadpodstawowej to droga do realizacji celów w dorosłym życiu</a:t>
            </a:r>
            <a:endParaRPr lang="pl-PL" sz="4000" b="1" dirty="0">
              <a:solidFill>
                <a:srgbClr val="0070C0"/>
              </a:solidFill>
              <a:latin typeface="Monotype Corsiva" pitchFamily="66" charset="0"/>
              <a:ea typeface="Carlito"/>
              <a:cs typeface="Carlito"/>
            </a:endParaRPr>
          </a:p>
          <a:p>
            <a:pPr marL="911225">
              <a:buFont typeface="Arial" pitchFamily="34" charset="0"/>
              <a:buNone/>
              <a:defRPr/>
            </a:pPr>
            <a:r>
              <a:rPr lang="pl-PL" sz="4000" b="1" dirty="0">
                <a:solidFill>
                  <a:srgbClr val="1F487C"/>
                </a:solidFill>
                <a:latin typeface="Carlito"/>
                <a:ea typeface="Carlito"/>
                <a:cs typeface="Carlito"/>
              </a:rPr>
              <a:t>              </a:t>
            </a:r>
            <a:r>
              <a:rPr lang="pl-PL" sz="4000" b="1" dirty="0">
                <a:solidFill>
                  <a:srgbClr val="1F487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ea typeface="Carlito"/>
                <a:cs typeface="Carlito"/>
              </a:rPr>
              <a:t>Powodzenia!</a:t>
            </a:r>
          </a:p>
          <a:p>
            <a:pPr marL="911225">
              <a:buFont typeface="Arial" pitchFamily="34" charset="0"/>
              <a:buNone/>
              <a:defRPr/>
            </a:pPr>
            <a:endParaRPr lang="pl-PL" sz="4000" b="1" dirty="0">
              <a:solidFill>
                <a:srgbClr val="1F487C"/>
              </a:solidFill>
              <a:latin typeface="Carlito"/>
              <a:ea typeface="Carlito"/>
              <a:cs typeface="Carlito"/>
            </a:endParaRPr>
          </a:p>
          <a:p>
            <a:pPr marL="911225">
              <a:buFont typeface="Arial" pitchFamily="34" charset="0"/>
              <a:buNone/>
              <a:defRPr/>
            </a:pPr>
            <a:endParaRPr lang="pl-PL" sz="4000" b="1" dirty="0">
              <a:solidFill>
                <a:srgbClr val="1F487C"/>
              </a:solidFill>
              <a:latin typeface="Carlito"/>
              <a:ea typeface="Carlito"/>
              <a:cs typeface="Carlito"/>
            </a:endParaRPr>
          </a:p>
          <a:p>
            <a:pPr marL="911225">
              <a:buFont typeface="Arial" pitchFamily="34" charset="0"/>
              <a:buNone/>
              <a:defRPr/>
            </a:pPr>
            <a:endParaRPr lang="pl-PL" b="1" dirty="0">
              <a:solidFill>
                <a:srgbClr val="008080"/>
              </a:solidFill>
              <a:latin typeface="Carlito"/>
              <a:ea typeface="Carlito"/>
              <a:cs typeface="Carlito"/>
            </a:endParaRPr>
          </a:p>
          <a:p>
            <a:pPr>
              <a:defRPr/>
            </a:pPr>
            <a:endParaRPr lang="pl-PL" dirty="0"/>
          </a:p>
        </p:txBody>
      </p:sp>
      <p:sp>
        <p:nvSpPr>
          <p:cNvPr id="39940" name="Prostokąt 3"/>
          <p:cNvSpPr>
            <a:spLocks noChangeArrowheads="1"/>
          </p:cNvSpPr>
          <p:nvPr/>
        </p:nvSpPr>
        <p:spPr bwMode="auto">
          <a:xfrm>
            <a:off x="214313" y="6286500"/>
            <a:ext cx="6215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N W3"/>
              </a:rPr>
              <a:t>Opracowanie: Anna </a:t>
            </a:r>
            <a:r>
              <a:rPr lang="pl-PL" b="1" i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N W3"/>
              </a:rPr>
              <a:t>Rolak</a:t>
            </a:r>
            <a:r>
              <a:rPr lang="pl-PL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ヒラギノ角ゴ ProN W3"/>
              </a:rPr>
              <a:t> – doradca zawodowy </a:t>
            </a: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2"/>
          <a:srcRect t="31814" r="3338" b="8103"/>
          <a:stretch>
            <a:fillRect/>
          </a:stretch>
        </p:blipFill>
        <p:spPr bwMode="auto">
          <a:xfrm>
            <a:off x="1714480" y="3500438"/>
            <a:ext cx="5680426" cy="23480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9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Motyw pakietu Office">
  <a:themeElements>
    <a:clrScheme name="Śred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Default - Tylko tytuł kopia ">
  <a:themeElements>
    <a:clrScheme name="Default - Tylko tytuł kopia 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ylko tytuł kopia ">
      <a:majorFont>
        <a:latin typeface="Calibri"/>
        <a:ea typeface="ヒラギノ角ゴ ProN W3"/>
        <a:cs typeface="ヒラギノ角ゴ ProN W3"/>
      </a:majorFont>
      <a:minorFont>
        <a:latin typeface="Calibri"/>
        <a:ea typeface="ヒラギノ角ゴ ProN W3"/>
        <a:cs typeface="ヒラギノ角ゴ ProN W3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3600" b="0" i="0" u="none" strike="noStrike" cap="none" normalizeH="0" baseline="0" smtClean="0">
            <a:ln>
              <a:noFill/>
            </a:ln>
            <a:solidFill>
              <a:srgbClr val="4F4937"/>
            </a:solidFill>
            <a:effectLst/>
            <a:latin typeface="Didot" charset="0"/>
            <a:ea typeface="ヒラギノ明朝 ProN W3" charset="0"/>
            <a:cs typeface="ヒラギノ明朝 ProN W3" charset="0"/>
            <a:sym typeface="Dido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3600" b="0" i="0" u="none" strike="noStrike" cap="none" normalizeH="0" baseline="0" smtClean="0">
            <a:ln>
              <a:noFill/>
            </a:ln>
            <a:solidFill>
              <a:srgbClr val="4F4937"/>
            </a:solidFill>
            <a:effectLst/>
            <a:latin typeface="Didot" charset="0"/>
            <a:ea typeface="ヒラギノ明朝 ProN W3" charset="0"/>
            <a:cs typeface="ヒラギノ明朝 ProN W3" charset="0"/>
            <a:sym typeface="Didot" charset="0"/>
          </a:defRPr>
        </a:defPPr>
      </a:lstStyle>
    </a:lnDef>
  </a:objectDefaults>
  <a:extraClrSchemeLst>
    <a:extraClrScheme>
      <a:clrScheme name="Default - Tylko tytuł kopia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1112</TotalTime>
  <Words>930</Words>
  <Application>Microsoft Office PowerPoint</Application>
  <PresentationFormat>Pokaz na ekranie (4:3)</PresentationFormat>
  <Paragraphs>231</Paragraphs>
  <Slides>27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5</vt:i4>
      </vt:variant>
      <vt:variant>
        <vt:lpstr>Tytuły slajdów</vt:lpstr>
      </vt:variant>
      <vt:variant>
        <vt:i4>27</vt:i4>
      </vt:variant>
    </vt:vector>
  </HeadingPairs>
  <TitlesOfParts>
    <vt:vector size="32" baseType="lpstr">
      <vt:lpstr>Motyw pakietu Office</vt:lpstr>
      <vt:lpstr>2_Motyw pakietu Office</vt:lpstr>
      <vt:lpstr>9_Motyw pakietu Office</vt:lpstr>
      <vt:lpstr>3_Motyw pakietu Office</vt:lpstr>
      <vt:lpstr>9_Default - Tylko tytuł kopia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KLASY PATRONACKIE  w szkołach zawodowych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Na co zwrócić uwagę, wybierając liceum ogólnokształcące</vt:lpstr>
      <vt:lpstr>.</vt:lpstr>
      <vt:lpstr>.</vt:lpstr>
      <vt:lpstr>Prezentacja programu PowerPoint</vt:lpstr>
      <vt:lpstr>Prezentacja programu PowerPoint</vt:lpstr>
      <vt:lpstr> Drodzy UCZNIOWIE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A.Rolak</dc:creator>
  <cp:lastModifiedBy>BARTEK</cp:lastModifiedBy>
  <cp:revision>138</cp:revision>
  <dcterms:created xsi:type="dcterms:W3CDTF">2018-09-30T16:40:51Z</dcterms:created>
  <dcterms:modified xsi:type="dcterms:W3CDTF">2020-11-30T16:13:37Z</dcterms:modified>
</cp:coreProperties>
</file>